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0" r:id="rId1"/>
    <p:sldMasterId id="2147483964" r:id="rId2"/>
  </p:sldMasterIdLst>
  <p:notesMasterIdLst>
    <p:notesMasterId r:id="rId56"/>
  </p:notesMasterIdLst>
  <p:handoutMasterIdLst>
    <p:handoutMasterId r:id="rId57"/>
  </p:handoutMasterIdLst>
  <p:sldIdLst>
    <p:sldId id="380" r:id="rId3"/>
    <p:sldId id="467" r:id="rId4"/>
    <p:sldId id="468" r:id="rId5"/>
    <p:sldId id="518" r:id="rId6"/>
    <p:sldId id="469" r:id="rId7"/>
    <p:sldId id="470" r:id="rId8"/>
    <p:sldId id="471" r:id="rId9"/>
    <p:sldId id="472" r:id="rId10"/>
    <p:sldId id="473" r:id="rId11"/>
    <p:sldId id="474" r:id="rId12"/>
    <p:sldId id="479" r:id="rId13"/>
    <p:sldId id="480" r:id="rId14"/>
    <p:sldId id="476" r:id="rId15"/>
    <p:sldId id="477" r:id="rId16"/>
    <p:sldId id="513" r:id="rId17"/>
    <p:sldId id="478" r:id="rId18"/>
    <p:sldId id="519" r:id="rId19"/>
    <p:sldId id="481" r:id="rId20"/>
    <p:sldId id="486" r:id="rId21"/>
    <p:sldId id="514" r:id="rId22"/>
    <p:sldId id="521" r:id="rId23"/>
    <p:sldId id="482" r:id="rId24"/>
    <p:sldId id="484" r:id="rId25"/>
    <p:sldId id="485" r:id="rId26"/>
    <p:sldId id="483" r:id="rId27"/>
    <p:sldId id="520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528" r:id="rId38"/>
    <p:sldId id="496" r:id="rId39"/>
    <p:sldId id="497" r:id="rId40"/>
    <p:sldId id="498" r:id="rId41"/>
    <p:sldId id="500" r:id="rId42"/>
    <p:sldId id="499" r:id="rId43"/>
    <p:sldId id="502" r:id="rId44"/>
    <p:sldId id="501" r:id="rId45"/>
    <p:sldId id="503" r:id="rId46"/>
    <p:sldId id="504" r:id="rId47"/>
    <p:sldId id="512" r:id="rId48"/>
    <p:sldId id="505" r:id="rId49"/>
    <p:sldId id="506" r:id="rId50"/>
    <p:sldId id="522" r:id="rId51"/>
    <p:sldId id="523" r:id="rId52"/>
    <p:sldId id="507" r:id="rId53"/>
    <p:sldId id="526" r:id="rId54"/>
    <p:sldId id="527" r:id="rId55"/>
  </p:sldIdLst>
  <p:sldSz cx="9144000" cy="6858000" type="screen4x3"/>
  <p:notesSz cx="6781800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FF"/>
    <a:srgbClr val="000066"/>
    <a:srgbClr val="660066"/>
    <a:srgbClr val="FF33CC"/>
    <a:srgbClr val="E1FFFF"/>
    <a:srgbClr val="CC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87050" autoAdjust="0"/>
  </p:normalViewPr>
  <p:slideViewPr>
    <p:cSldViewPr>
      <p:cViewPr varScale="1">
        <p:scale>
          <a:sx n="105" d="100"/>
          <a:sy n="105" d="100"/>
        </p:scale>
        <p:origin x="6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A30FE05F-D28C-49F1-8FAA-AD5176221148}" type="datetimeFigureOut">
              <a:rPr lang="zh-CN" altLang="en-US"/>
              <a:pPr>
                <a:defRPr/>
              </a:pPr>
              <a:t>2020-09-29</a:t>
            </a:fld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0613DB84-6C2B-489C-AD2C-88CF283653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ABEAB9E1-91FE-4F51-B3B5-CF08283AE2CB}" type="datetimeFigureOut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F3E0B9F4-6D1D-4C94-8BA2-32A4DA586E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FF20578-99D6-468F-8F7D-F8B683624AC0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22908F9-CAA7-4E99-B786-6D5E750CFE81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F0D598D-90F5-4831-A9AF-5B547BCB444E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61C2EBC-6C79-41AD-A475-330369EE2D54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7A965B6-05FB-4A90-857C-3EB64ED28C94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C85D2A1-0974-42CC-83C5-C9298D371F3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9DC151E-DE80-460B-A7C0-0821D1D280B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D673CD2-28DD-4DC0-88C1-B3D25C801401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8EEA61A-3CCE-4760-83BD-E7F5489FF740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BB1A979-FA33-4153-8DE5-BDB8EFDEEDF0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DAB6586-7304-40DD-BFB7-8E6F04D5366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E7AEC6B-F9DE-49A5-9383-E59634CA211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B065444-3CEB-48F6-8880-33BEC364049C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C27918A-7B0C-419C-87A9-E61A93F608FB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F11BA7-B052-4DA4-BD42-5373A35800C6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30E51F1-A1C2-4609-80FC-A4A742B10915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AC13867-0CDC-4490-A803-D75FE29B84B2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675EE58-9B97-41E9-A6E4-25D51A93E43D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5C453F-E28E-4889-A498-EB77EF91FC89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88E073-6ED6-497C-913C-FFB75F08FF93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77870B6-0E7F-4456-A694-7C591BECDFB0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0EEE948-52D2-4C37-A482-3B7DB16E517F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A999EF9-3041-4309-8906-98C35033BB40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26819BA-6B2A-426F-AD06-0D80858109BF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6291EE5-888C-4916-BC0D-61FE66370964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3966FA5-FCF8-486B-8812-6F201DAFCFC3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F14B88B-5BFB-4F81-BA33-AE8436034483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219F74-044F-4272-8B26-960A49234D4E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C6E0433-4AEB-407D-B9F9-294F4C13AD5D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AC8182C-AC8C-4737-AD0B-0E2DDED02B48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0E8DC4B-1425-4E70-B632-F755CF456826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4DB96B-0CF2-4809-B28E-0BEA7E6774D7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0D45FE5-EB62-4955-82D2-F7C9FC1A48B1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57C70E5-1FB6-4686-8B03-BBDA5E18561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03FD095-1E24-4BC6-93E3-CB080CC62123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6C07C7F-E2B6-4E9E-B99F-35DCB01453BE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582101-1F18-4D25-ACFB-E1EF00548667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6BF14F8-0031-4E21-BB39-7013EB3DA94C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13A8BC0-9A88-4040-A248-AF6A1A99F745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507B8C-9128-4A92-87C0-86FB38549E99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B7CB5B1-4446-4E88-9688-9A6D39FBAF76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8572F69-9775-42C8-BCFB-F0314879E91C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00BC71-F2E9-426F-9CC7-FC881731004E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6F6681-E32A-484A-88FD-0D086B3201A9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F8B8475-8112-4AC2-9E6C-A73BF890D11C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5630321-093E-48F9-8011-926B374E59C9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1661946-3E9A-40BA-93B8-C48D075388CC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F7C60FD-3991-49C2-BF69-8B45542F61DD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DF93C3A-F00F-4EB8-8F4D-AC4FC783F9D3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4BD3176-D91E-4B58-86DC-2CBE8D28D879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97789-4A23-4A15-94D7-3AD7A6E03DFA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28C5-7E67-47E4-96E1-EFCDB90D84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B9517-9155-4C88-95A0-4A72B4D3A127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EF920-8717-4687-8CAB-CF3CF1FFC2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84C24-DDB4-453A-9034-EB5EB8EBC0D8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C95B9-5DF3-4FD5-BA3C-F657E75C0A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944563"/>
            <a:ext cx="91440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红色系校徽标准版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8100"/>
            <a:ext cx="900113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-24"/>
            <a:ext cx="7115172" cy="914424"/>
          </a:xfrm>
        </p:spPr>
        <p:txBody>
          <a:bodyPr/>
          <a:lstStyle>
            <a:lvl1pPr algn="l">
              <a:defRPr sz="4400" b="1" baseline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defRPr baseline="0">
                <a:latin typeface="幼圆" pitchFamily="49" charset="-122"/>
                <a:ea typeface="黑体" pitchFamily="2" charset="-122"/>
              </a:defRPr>
            </a:lvl1pPr>
            <a:lvl2pPr>
              <a:defRPr baseline="0">
                <a:latin typeface="华文隶书" pitchFamily="2" charset="-122"/>
                <a:ea typeface="黑体" pitchFamily="2" charset="-122"/>
              </a:defRPr>
            </a:lvl2pPr>
            <a:lvl3pPr>
              <a:defRPr baseline="0">
                <a:latin typeface="幼圆" pitchFamily="49" charset="-122"/>
                <a:ea typeface="黑体" pitchFamily="2" charset="-122"/>
              </a:defRPr>
            </a:lvl3pPr>
            <a:lvl4pPr>
              <a:defRPr baseline="0">
                <a:latin typeface="幼圆" pitchFamily="49" charset="-122"/>
                <a:ea typeface="黑体" pitchFamily="2" charset="-122"/>
              </a:defRPr>
            </a:lvl4pPr>
            <a:lvl5pPr>
              <a:defRPr baseline="0">
                <a:latin typeface="幼圆" pitchFamily="49" charset="-122"/>
                <a:ea typeface="黑体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01DFD-77BC-467F-B619-74537CDE2866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5D6E-BA97-430D-BD96-595A198484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5E459-A598-4C30-AB04-1CD68A55E396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4EEBE-DA32-4BF9-BE1C-D80188BC87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88BCD-C41F-42DB-B798-92C8C883FD0A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FD8E8-2CFD-43A3-A3B9-FA7E69E5C6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3003-3FA8-4A1F-8C6C-E660D08AFA4E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41274-2288-42FE-85FD-AA163D747C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24921-59F3-4BF7-B519-B1CAC7527CF6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ED880-02D7-4A33-B262-819FEB6D27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AEA4A-D825-47CE-882A-0A4C6C353FC5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6E7BC-27D8-4511-9E7C-54B5D7F24A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04AC1-7A42-4C9C-8C05-3BFEA295128C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9C6B6-D15C-45FF-BA37-FFB4A3A2E7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592AF-9C3D-4A2A-B5BE-FA57890993C5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5C984-A008-4591-8DE5-25F85BFD02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A73A3-CC98-4AB8-B77E-A31B5CC6F208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A67A7-A094-411F-A4A0-86CB826595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Administrator\桌面\PPT 自动化系方嵘\色条.jpg"/>
          <p:cNvPicPr>
            <a:picLocks noChangeAspect="1" noChangeArrowheads="1"/>
          </p:cNvPicPr>
          <p:nvPr userDrawn="1"/>
        </p:nvPicPr>
        <p:blipFill>
          <a:blip r:embed="rId13" cstate="print">
            <a:lum/>
          </a:blip>
          <a:srcRect l="1562" t="18566" b="73162"/>
          <a:stretch>
            <a:fillRect/>
          </a:stretch>
        </p:blipFill>
        <p:spPr bwMode="auto">
          <a:xfrm>
            <a:off x="71406" y="3559269"/>
            <a:ext cx="8572560" cy="84045"/>
          </a:xfrm>
          <a:prstGeom prst="rect">
            <a:avLst/>
          </a:prstGeom>
          <a:noFill/>
          <a:effectLst>
            <a:outerShdw blurRad="114300" dir="5400000" sy="-23000" kx="-800400" algn="bl" rotWithShape="0">
              <a:srgbClr val="954995">
                <a:alpha val="82000"/>
              </a:srgbClr>
            </a:outerShdw>
          </a:effectLst>
          <a:scene3d>
            <a:camera prst="orthographicFront"/>
            <a:lightRig rig="soft" dir="t"/>
          </a:scene3d>
          <a:sp3d extrusionH="139700" contourW="12700" prstMaterial="softEdge">
            <a:bevelB prst="angle"/>
            <a:contourClr>
              <a:schemeClr val="bg1"/>
            </a:contourClr>
          </a:sp3d>
        </p:spPr>
      </p:pic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57313"/>
            <a:ext cx="82296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2A5C96E-11C9-4877-9775-50A112B578D4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680C3D0-0999-48AD-90C5-C90184D7CD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Picture 8" descr="红色系 小尺寸校徽展开式 (10mm以下使用) [转换]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287338" y="336550"/>
            <a:ext cx="2592387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1187450" y="152400"/>
            <a:ext cx="7043738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57313"/>
            <a:ext cx="82296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E6BDA12-1B35-4750-B65E-A20D7CDA0E64}" type="datetime1">
              <a:rPr lang="zh-CN" altLang="en-US"/>
              <a:pPr>
                <a:defRPr/>
              </a:pPr>
              <a:t>2020-09-29</a:t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9FCC53-1089-4E31-8B0A-CE3B048DDB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 bwMode="auto">
          <a:xfrm>
            <a:off x="0" y="1828800"/>
            <a:ext cx="8953500" cy="14700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br>
              <a:rPr lang="zh-CN" altLang="en-US" sz="4000" b="1" dirty="0">
                <a:solidFill>
                  <a:srgbClr val="1B13B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</a:br>
            <a:r>
              <a:rPr lang="en-US" altLang="zh-CN" sz="4000" b="1" dirty="0">
                <a:solidFill>
                  <a:srgbClr val="C00000"/>
                </a:solidFill>
              </a:rPr>
              <a:t> CS433 Parallel and Distributed Computing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endParaRPr lang="zh-CN" altLang="en-US" sz="3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副标题 2"/>
          <p:cNvSpPr>
            <a:spLocks noGrp="1"/>
          </p:cNvSpPr>
          <p:nvPr>
            <p:ph type="subTitle" idx="4294967295"/>
          </p:nvPr>
        </p:nvSpPr>
        <p:spPr>
          <a:xfrm>
            <a:off x="1066800" y="4114800"/>
            <a:ext cx="7086600" cy="1524000"/>
          </a:xfrm>
        </p:spPr>
        <p:txBody>
          <a:bodyPr/>
          <a:lstStyle/>
          <a:p>
            <a:pPr marL="0" indent="0" algn="ctr" eaLnBrk="1" hangingPunct="1">
              <a:lnSpc>
                <a:spcPct val="110000"/>
              </a:lnSpc>
              <a:buFont typeface="Arial" charset="0"/>
              <a:buNone/>
            </a:pPr>
            <a:r>
              <a:rPr lang="en-US" altLang="zh-CN" sz="3600" b="1" dirty="0">
                <a:solidFill>
                  <a:srgbClr val="0070C0"/>
                </a:solidFill>
              </a:rPr>
              <a:t>Lecture 5 GPU Architecture  </a:t>
            </a:r>
          </a:p>
          <a:p>
            <a:pPr marL="0" indent="0" algn="ctr" eaLnBrk="1" hangingPunct="1">
              <a:lnSpc>
                <a:spcPct val="110000"/>
              </a:lnSpc>
              <a:buFont typeface="Arial" charset="0"/>
              <a:buNone/>
            </a:pPr>
            <a:endParaRPr lang="en-US" altLang="zh-CN" sz="2800" b="1" dirty="0">
              <a:solidFill>
                <a:srgbClr val="00B050"/>
              </a:solidFill>
            </a:endParaRPr>
          </a:p>
          <a:p>
            <a:pPr marL="0" indent="0" algn="ctr" eaLnBrk="1" hangingPunct="1">
              <a:lnSpc>
                <a:spcPct val="110000"/>
              </a:lnSpc>
              <a:buFont typeface="Arial" charset="0"/>
              <a:buNone/>
            </a:pPr>
            <a:r>
              <a:rPr lang="en-US" altLang="zh-CN" sz="2800" b="1" dirty="0">
                <a:solidFill>
                  <a:srgbClr val="00B050"/>
                </a:solidFill>
              </a:rPr>
              <a:t>Prof. Xiaoyao Liang </a:t>
            </a:r>
          </a:p>
          <a:p>
            <a:pPr marL="0" indent="0" algn="ctr" eaLnBrk="1" hangingPunct="1">
              <a:lnSpc>
                <a:spcPct val="110000"/>
              </a:lnSpc>
              <a:buFont typeface="Arial" charset="0"/>
              <a:buNone/>
            </a:pPr>
            <a:r>
              <a:rPr lang="en-US" altLang="zh-CN" sz="2800" b="1" dirty="0">
                <a:solidFill>
                  <a:srgbClr val="00B050"/>
                </a:solidFill>
              </a:rPr>
              <a:t>2020/9/30</a:t>
            </a:r>
            <a:r>
              <a:rPr lang="en-US" altLang="zh-CN" sz="3600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Font typeface="Arial" charset="0"/>
              <a:buNone/>
            </a:pPr>
            <a:endParaRPr lang="zh-CN" altLang="en-US" sz="4000" b="1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BAC62-E638-4134-8151-734089B69B4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Graphic Pipeline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B634F0-CF23-4C6B-A466-0C66FE878EF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1390650"/>
            <a:ext cx="80200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Pipeline Stages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130526-2F83-4F34-AA65-DC667AE96E0D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25604" name="矩形 5"/>
          <p:cNvSpPr>
            <a:spLocks noChangeArrowheads="1"/>
          </p:cNvSpPr>
          <p:nvPr/>
        </p:nvSpPr>
        <p:spPr bwMode="auto">
          <a:xfrm>
            <a:off x="685800" y="1471613"/>
            <a:ext cx="77724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0"/>
              <a:t>• Vertex processing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Input: vertex data (position, normal, color, etc.)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Output: transformed vertices in homogeneous canonical view-volume, colors, etc.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Applies transformation from object-space to clip-space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Passes along material and shading data</a:t>
            </a:r>
          </a:p>
          <a:p>
            <a:endParaRPr lang="en-US" altLang="zh-CN" sz="2400" b="0"/>
          </a:p>
          <a:p>
            <a:r>
              <a:rPr lang="en-US" altLang="zh-CN" sz="2400" b="0"/>
              <a:t>• Clipping and rasterization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Turns sets of vertices into primitives and fills them in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Output: set of fragments with interpolated data</a:t>
            </a:r>
            <a:endParaRPr lang="zh-CN" altLang="en-US" sz="24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Pipeline Stages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2F30EA-0E20-4DF6-91D8-6C8F976663D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762000" y="1371600"/>
            <a:ext cx="81534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0"/>
              <a:t>• Fragment processing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Output: final color and depth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Traditionally mostly for texture lookups</a:t>
            </a:r>
          </a:p>
          <a:p>
            <a:endParaRPr lang="en-US" altLang="zh-CN" sz="2800" b="0"/>
          </a:p>
          <a:p>
            <a:r>
              <a:rPr lang="en-US" altLang="zh-CN" sz="2800" b="0"/>
              <a:t>• Lighting was computed for each vertex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Today, computes lighting per-pixel</a:t>
            </a:r>
          </a:p>
          <a:p>
            <a:endParaRPr lang="en-US" altLang="zh-CN" sz="2800" b="0"/>
          </a:p>
          <a:p>
            <a:r>
              <a:rPr lang="en-US" altLang="zh-CN" sz="2800" b="0"/>
              <a:t>• Frame buffer processing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Output: final picture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Hidden surface elimination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Compositing via alpha-blending</a:t>
            </a:r>
            <a:endParaRPr lang="zh-CN" altLang="en-US" sz="28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Vertex Processing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pPr>
              <a:defRPr/>
            </a:pPr>
            <a:fld id="{DBC4D55B-8FA2-4CEB-A8E0-A606C9895261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371600"/>
            <a:ext cx="694213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Clipping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F6CE-3863-481D-B64D-E4F4BED673B1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295400"/>
            <a:ext cx="3657600" cy="220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3733800"/>
            <a:ext cx="67183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Rasterization</a:t>
            </a:r>
            <a:endParaRPr lang="en-US" altLang="zh-CN" sz="40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D0FBF-9B64-4BC3-8E58-178043D4019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6921500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Anti-Aliasing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ED01C1-CFED-4857-8226-081B53ADA8BE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3072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219200"/>
            <a:ext cx="55626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Texture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28A54D-9C49-4846-B37C-28CB865C0876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pic>
        <p:nvPicPr>
          <p:cNvPr id="31748" name="图片 4" descr="RTfigure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295400"/>
            <a:ext cx="5562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3375" y="4038600"/>
            <a:ext cx="58642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Gouraud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 Shading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712760-9090-4691-B755-0978913F6657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863" y="1219200"/>
            <a:ext cx="8186737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Phong</a:t>
            </a:r>
            <a:r>
              <a:rPr lang="en-US" altLang="zh-CN" sz="3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 Shading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130D61-4765-4122-AF23-4D51AC78EA2D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1295400"/>
            <a:ext cx="80533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GPU Scaling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E5786-CAAE-4DBF-9D68-5FAB8E45B84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371600" y="18288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14400" y="1295400"/>
            <a:ext cx="7543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0" dirty="0"/>
              <a:t>A quiet revolution and potential build-up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 dirty="0"/>
              <a:t>Calculation: 20 TFLOPS vs. 100 GFLOPS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 dirty="0"/>
              <a:t>Memory Bandwidth: 1.6TB/s vs. 16 GB/s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 dirty="0"/>
              <a:t>Every PC, phone, pad has GPU now</a:t>
            </a:r>
            <a:endParaRPr lang="zh-CN" altLang="en-US" sz="2400" b="0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3" y="3200400"/>
            <a:ext cx="83724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Alpha Blending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681C76-06CB-43C1-B6F3-76CCA908227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34820" name="Picture 7" descr="C:\Users\Xiaoyao Liang\Downloads\4ecd5c11dc2920401bbe0a867f7d0cb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828800"/>
            <a:ext cx="53752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Wireframe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5C735B-2B82-415B-8B68-BDA620F4BABD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35844" name="图片 4" descr="Wire_boat_big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76400"/>
            <a:ext cx="8483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SGI Reality Engine (1997)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1B6BF-1D34-4183-86FB-C5923C028145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295400"/>
            <a:ext cx="76104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Graphic Pipeline Characteristic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9BE2FA-D0E5-4064-84BF-0D20ED24339A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37892" name="矩形 6"/>
          <p:cNvSpPr>
            <a:spLocks noChangeArrowheads="1"/>
          </p:cNvSpPr>
          <p:nvPr/>
        </p:nvSpPr>
        <p:spPr bwMode="auto">
          <a:xfrm>
            <a:off x="838200" y="1524000"/>
            <a:ext cx="78486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0"/>
              <a:t>• Simple algorithms can be mapped to hardware</a:t>
            </a:r>
          </a:p>
          <a:p>
            <a:endParaRPr lang="en-US" altLang="zh-CN" sz="3200" b="0"/>
          </a:p>
          <a:p>
            <a:r>
              <a:rPr lang="en-US" altLang="zh-CN" sz="3200" b="0"/>
              <a:t>• High performance using on-chip parallel execution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3200" b="0">
                <a:latin typeface="华文隶书" pitchFamily="2" charset="-122"/>
                <a:ea typeface="华文隶书" pitchFamily="2" charset="-122"/>
              </a:rPr>
              <a:t> highly parallel algorithms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3200" b="0">
                <a:latin typeface="华文隶书" pitchFamily="2" charset="-122"/>
                <a:ea typeface="华文隶书" pitchFamily="2" charset="-122"/>
              </a:rPr>
              <a:t> memory access tends to be coherent</a:t>
            </a:r>
          </a:p>
          <a:p>
            <a:pPr lvl="1"/>
            <a:endParaRPr lang="zh-CN" altLang="en-US" sz="32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Graphic Pipeline Characteristic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AAE45F-19D3-4BA9-B902-EB7BA823B729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38916" name="矩形 4"/>
          <p:cNvSpPr>
            <a:spLocks noChangeArrowheads="1"/>
          </p:cNvSpPr>
          <p:nvPr/>
        </p:nvSpPr>
        <p:spPr bwMode="auto">
          <a:xfrm>
            <a:off x="685800" y="1066800"/>
            <a:ext cx="7772400" cy="569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0"/>
              <a:t>• Multiple arithmetic units</a:t>
            </a:r>
          </a:p>
          <a:p>
            <a:pPr lvl="1">
              <a:buFont typeface="Wingdings" pitchFamily="2" charset="2"/>
              <a:buChar char="Ø"/>
            </a:pPr>
            <a:r>
              <a:rPr lang="fr-FR" altLang="zh-CN" sz="2800" b="0">
                <a:latin typeface="华文隶书" pitchFamily="2" charset="-122"/>
                <a:ea typeface="华文隶书" pitchFamily="2" charset="-122"/>
              </a:rPr>
              <a:t>NVidia Geforce 7800: 8 vertex units, 24 pixel units</a:t>
            </a:r>
          </a:p>
          <a:p>
            <a:endParaRPr lang="en-US" altLang="zh-CN" sz="2800" b="0"/>
          </a:p>
          <a:p>
            <a:r>
              <a:rPr lang="en-US" altLang="zh-CN" sz="2800" b="0"/>
              <a:t>• Very small caches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not needed since memory access are very coherent</a:t>
            </a:r>
          </a:p>
          <a:p>
            <a:endParaRPr lang="en-US" altLang="zh-CN" sz="2800" b="0"/>
          </a:p>
          <a:p>
            <a:r>
              <a:rPr lang="en-US" altLang="zh-CN" sz="2800" b="0"/>
              <a:t>• Fast memory architecture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needed for color/z-buffer traffic</a:t>
            </a:r>
          </a:p>
          <a:p>
            <a:endParaRPr lang="en-US" altLang="zh-CN" sz="2800" b="0"/>
          </a:p>
          <a:p>
            <a:r>
              <a:rPr lang="en-US" altLang="zh-CN" sz="2800" b="0"/>
              <a:t>• Restricted memory access patterns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read-modify-write</a:t>
            </a:r>
          </a:p>
          <a:p>
            <a:endParaRPr lang="en-US" altLang="zh-CN" sz="2800" b="0"/>
          </a:p>
          <a:p>
            <a:r>
              <a:rPr lang="en-US" altLang="zh-CN" sz="2800" b="0"/>
              <a:t>• Easy to make fast: this is what Intel would love!</a:t>
            </a:r>
            <a:endParaRPr lang="zh-CN" altLang="en-US" sz="2800" b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Programmable </a:t>
            </a: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Shader</a:t>
            </a:r>
            <a:endParaRPr lang="en-US" altLang="zh-CN" sz="40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B3CE53-8B5B-4663-ACC4-48AE84547E9C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pic>
        <p:nvPicPr>
          <p:cNvPr id="39940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1219200"/>
            <a:ext cx="78581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Programmable </a:t>
            </a: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Shader</a:t>
            </a:r>
            <a:endParaRPr lang="en-US" altLang="zh-CN" sz="40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1BB2C-DFAF-4FB2-81D0-1FAA5ECA76A0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2350" y="1295400"/>
            <a:ext cx="75882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Unified </a:t>
            </a: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Shader</a:t>
            </a:r>
            <a:endParaRPr lang="en-US" altLang="zh-CN" sz="40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EC0D5A-42C7-48C3-93C5-E0C5D50BC206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295400"/>
            <a:ext cx="73342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GeForce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 8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0952B2-4189-4AAA-A3B2-11F8DD2AD554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1304925"/>
            <a:ext cx="84582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GT200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4B243-DD24-4900-BE44-64F9F79AA955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3" y="1219200"/>
            <a:ext cx="8181975" cy="511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GPU Speedup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1323D0-D9FE-4B3E-9D7C-BA712C855891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7412" name="矩形 6"/>
          <p:cNvSpPr>
            <a:spLocks noChangeArrowheads="1"/>
          </p:cNvSpPr>
          <p:nvPr/>
        </p:nvSpPr>
        <p:spPr bwMode="auto">
          <a:xfrm>
            <a:off x="1219200" y="5303838"/>
            <a:ext cx="70866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fr-FR" altLang="zh-CN"/>
              <a:t> GeForce 8800 GTX vs. 2.2GHz Opteron 248</a:t>
            </a:r>
          </a:p>
          <a:p>
            <a:r>
              <a:rPr lang="en-US" altLang="zh-CN"/>
              <a:t>• 10´ speedup in a kernel is typical, as long as the kernel can occupy enough parallel threads</a:t>
            </a:r>
          </a:p>
          <a:p>
            <a:r>
              <a:rPr lang="en-US" altLang="zh-CN"/>
              <a:t>• 25´ to 400´ speedup if the function’s data requirements and control flow suit the GPU and the application is optimized</a:t>
            </a:r>
            <a:endParaRPr lang="zh-CN" altLang="en-US"/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5" y="1295400"/>
            <a:ext cx="85153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GPU Evolution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AAC80B-E445-44F2-8CD1-FDB5649D71BE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pic>
        <p:nvPicPr>
          <p:cNvPr id="4506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52525"/>
            <a:ext cx="8053388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Moore’s Law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13CC45-15A1-49AE-83DA-F4CA907EC8AA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46084" name="矩形 4"/>
          <p:cNvSpPr>
            <a:spLocks noChangeArrowheads="1"/>
          </p:cNvSpPr>
          <p:nvPr/>
        </p:nvSpPr>
        <p:spPr bwMode="auto">
          <a:xfrm>
            <a:off x="762000" y="1600200"/>
            <a:ext cx="78486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3200" b="0"/>
              <a:t> Computers no longer get faster, just wider</a:t>
            </a:r>
          </a:p>
          <a:p>
            <a:pPr>
              <a:buFont typeface="Arial" charset="0"/>
              <a:buChar char="•"/>
            </a:pPr>
            <a:endParaRPr lang="en-US" altLang="zh-CN" sz="3200" b="0"/>
          </a:p>
          <a:p>
            <a:pPr>
              <a:buFont typeface="Arial" charset="0"/>
              <a:buChar char="•"/>
            </a:pPr>
            <a:r>
              <a:rPr lang="en-US" altLang="zh-CN" sz="3200" b="0"/>
              <a:t> You </a:t>
            </a:r>
            <a:r>
              <a:rPr lang="en-US" altLang="zh-CN" sz="3200" b="0" i="1"/>
              <a:t>must re-think your algorithms to be parallel !</a:t>
            </a:r>
          </a:p>
          <a:p>
            <a:pPr>
              <a:buFont typeface="Arial" charset="0"/>
              <a:buChar char="•"/>
            </a:pPr>
            <a:endParaRPr lang="en-US" altLang="zh-CN" sz="3200" b="0" i="1"/>
          </a:p>
          <a:p>
            <a:pPr>
              <a:buFont typeface="Arial" charset="0"/>
              <a:buChar char="•"/>
            </a:pPr>
            <a:r>
              <a:rPr lang="en-US" altLang="zh-CN" sz="3200" b="0"/>
              <a:t> Data-parallel computing is most scalable solution</a:t>
            </a:r>
            <a:endParaRPr lang="zh-CN" altLang="en-US" sz="3200" b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GPGPU 1.0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2C8CC-9060-4E04-B31B-2E104217642F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47108" name="矩形 5"/>
          <p:cNvSpPr>
            <a:spLocks noChangeArrowheads="1"/>
          </p:cNvSpPr>
          <p:nvPr/>
        </p:nvSpPr>
        <p:spPr bwMode="auto">
          <a:xfrm>
            <a:off x="304800" y="1447800"/>
            <a:ext cx="85344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2800" b="0"/>
              <a:t> GPU Computing 1.0: </a:t>
            </a:r>
            <a:r>
              <a:rPr lang="en-US" altLang="zh-CN" sz="2800" b="0" i="1"/>
              <a:t>compute pretending to be graphics</a:t>
            </a:r>
          </a:p>
          <a:p>
            <a:pPr>
              <a:buFont typeface="Arial" charset="0"/>
              <a:buChar char="•"/>
            </a:pPr>
            <a:endParaRPr lang="en-US" altLang="zh-CN" sz="2800" b="0" i="1"/>
          </a:p>
          <a:p>
            <a:pPr>
              <a:buFont typeface="Arial" charset="0"/>
              <a:buChar char="•"/>
            </a:pPr>
            <a:r>
              <a:rPr lang="en-US" altLang="zh-CN" sz="2800" b="0"/>
              <a:t> Disguise data as textures or geometry</a:t>
            </a:r>
          </a:p>
          <a:p>
            <a:pPr>
              <a:buFont typeface="Arial" charset="0"/>
              <a:buChar char="•"/>
            </a:pPr>
            <a:endParaRPr lang="pt-BR" altLang="zh-CN" sz="2800" b="0"/>
          </a:p>
          <a:p>
            <a:pPr>
              <a:buFont typeface="Arial" charset="0"/>
              <a:buChar char="•"/>
            </a:pPr>
            <a:r>
              <a:rPr lang="pt-BR" altLang="zh-CN" sz="2800" b="0"/>
              <a:t> Disguise algorithm as render passes</a:t>
            </a:r>
          </a:p>
          <a:p>
            <a:r>
              <a:rPr lang="en-US" altLang="zh-CN" sz="2800" b="0"/>
              <a:t> </a:t>
            </a:r>
          </a:p>
          <a:p>
            <a:pPr>
              <a:buFont typeface="Arial" charset="0"/>
              <a:buChar char="•"/>
            </a:pPr>
            <a:r>
              <a:rPr lang="en-US" altLang="zh-CN" sz="2800" b="0"/>
              <a:t> Trick graphics pipeline into doing your computation!</a:t>
            </a:r>
          </a:p>
          <a:p>
            <a:pPr>
              <a:buFont typeface="Arial" charset="0"/>
              <a:buChar char="•"/>
            </a:pPr>
            <a:endParaRPr lang="en-US" altLang="zh-CN" sz="2800" b="0"/>
          </a:p>
          <a:p>
            <a:pPr>
              <a:buFont typeface="Arial" charset="0"/>
              <a:buChar char="•"/>
            </a:pPr>
            <a:r>
              <a:rPr lang="en-US" altLang="zh-CN" sz="2800" b="0"/>
              <a:t> Term </a:t>
            </a:r>
            <a:r>
              <a:rPr lang="en-US" altLang="zh-CN" sz="2800" b="0" i="1"/>
              <a:t>GPGPU coined by Mark Harris</a:t>
            </a:r>
            <a:endParaRPr lang="zh-CN" altLang="en-US" sz="2800" b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GPU Grows Fast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C5EC9-877B-41CE-BE48-4BA39F5DE361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48132" name="矩形 6"/>
          <p:cNvSpPr>
            <a:spLocks noChangeArrowheads="1"/>
          </p:cNvSpPr>
          <p:nvPr/>
        </p:nvSpPr>
        <p:spPr bwMode="auto">
          <a:xfrm>
            <a:off x="914400" y="1600200"/>
            <a:ext cx="716280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2800" b="0"/>
              <a:t> GPUs get progressively more capable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Fixed-function ! register combiners ! shaders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fp32 pixel hardware greatly extends reach</a:t>
            </a:r>
          </a:p>
          <a:p>
            <a:pPr lvl="1">
              <a:buFont typeface="Wingdings" pitchFamily="2" charset="2"/>
              <a:buChar char="Ø"/>
            </a:pPr>
            <a:endParaRPr lang="en-US" altLang="zh-CN" sz="2800" b="0">
              <a:latin typeface="华文隶书" pitchFamily="2" charset="-122"/>
              <a:ea typeface="华文隶书" pitchFamily="2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2800" b="0"/>
              <a:t> Algorithms get more sophisticated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Cellular automata ! PDE solvers ! ray tracing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Clever graphics tricks</a:t>
            </a:r>
          </a:p>
          <a:p>
            <a:pPr>
              <a:buFont typeface="Arial" charset="0"/>
              <a:buChar char="•"/>
            </a:pPr>
            <a:endParaRPr lang="en-US" altLang="zh-CN" sz="2800" b="0"/>
          </a:p>
          <a:p>
            <a:pPr>
              <a:buFont typeface="Arial" charset="0"/>
              <a:buChar char="•"/>
            </a:pPr>
            <a:r>
              <a:rPr lang="en-US" altLang="zh-CN" sz="2800" b="0"/>
              <a:t> High-level shading languages emerge</a:t>
            </a:r>
            <a:endParaRPr lang="zh-CN" altLang="en-US" sz="2800" b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GPGPU 2.0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0CEE41-3555-4BD5-BF57-E447D3874D81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49156" name="矩形 5"/>
          <p:cNvSpPr>
            <a:spLocks noChangeArrowheads="1"/>
          </p:cNvSpPr>
          <p:nvPr/>
        </p:nvSpPr>
        <p:spPr bwMode="auto">
          <a:xfrm>
            <a:off x="457200" y="1524000"/>
            <a:ext cx="8001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3200" b="0"/>
              <a:t>  GPU Computing 2.0: </a:t>
            </a:r>
            <a:r>
              <a:rPr lang="en-US" altLang="zh-CN" sz="3200" b="0" i="1"/>
              <a:t>direct compute</a:t>
            </a:r>
          </a:p>
          <a:p>
            <a:pPr>
              <a:buFont typeface="Arial" charset="0"/>
              <a:buChar char="•"/>
            </a:pPr>
            <a:endParaRPr lang="en-US" altLang="zh-CN" sz="3200" b="0" i="1"/>
          </a:p>
          <a:p>
            <a:pPr lvl="1">
              <a:buFont typeface="Wingdings" pitchFamily="2" charset="2"/>
              <a:buChar char="Ø"/>
            </a:pPr>
            <a:r>
              <a:rPr lang="en-US" altLang="zh-CN" sz="3200" b="0">
                <a:latin typeface="华文隶书" pitchFamily="2" charset="-122"/>
                <a:ea typeface="华文隶书" pitchFamily="2" charset="-122"/>
              </a:rPr>
              <a:t>Program GPU directly, no graphics-based restrictions</a:t>
            </a:r>
          </a:p>
          <a:p>
            <a:pPr lvl="1">
              <a:buFont typeface="Wingdings" pitchFamily="2" charset="2"/>
              <a:buChar char="Ø"/>
            </a:pPr>
            <a:endParaRPr lang="en-US" altLang="zh-CN" sz="3200" b="0">
              <a:latin typeface="华文隶书" pitchFamily="2" charset="-122"/>
              <a:ea typeface="华文隶书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3200" b="0" i="1">
                <a:latin typeface="华文隶书" pitchFamily="2" charset="-122"/>
                <a:ea typeface="华文隶书" pitchFamily="2" charset="-122"/>
              </a:rPr>
              <a:t>GPU Computing supplants graphics-based GPGPU</a:t>
            </a:r>
          </a:p>
          <a:p>
            <a:pPr lvl="1">
              <a:buFont typeface="Wingdings" pitchFamily="2" charset="2"/>
              <a:buChar char="Ø"/>
            </a:pPr>
            <a:endParaRPr lang="en-US" altLang="zh-CN" sz="3200" b="0" i="1">
              <a:latin typeface="华文隶书" pitchFamily="2" charset="-122"/>
              <a:ea typeface="华文隶书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3200" b="0">
                <a:latin typeface="华文隶书" pitchFamily="2" charset="-122"/>
                <a:ea typeface="华文隶书" pitchFamily="2" charset="-122"/>
              </a:rPr>
              <a:t>November 2006: NVIDIA introduces </a:t>
            </a:r>
            <a:r>
              <a:rPr lang="en-US" altLang="zh-CN" sz="3200" b="0" i="1">
                <a:latin typeface="华文隶书" pitchFamily="2" charset="-122"/>
                <a:ea typeface="华文隶书" pitchFamily="2" charset="-122"/>
              </a:rPr>
              <a:t>CUDA</a:t>
            </a:r>
            <a:endParaRPr lang="zh-CN" altLang="en-US" sz="32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GPGPU 3.0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EC40BB-F342-4940-AA70-42BE2AD22855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0180" name="矩形 5"/>
          <p:cNvSpPr>
            <a:spLocks noChangeArrowheads="1"/>
          </p:cNvSpPr>
          <p:nvPr/>
        </p:nvSpPr>
        <p:spPr bwMode="auto">
          <a:xfrm>
            <a:off x="609600" y="1524000"/>
            <a:ext cx="79248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2800" b="0" dirty="0"/>
              <a:t> GPU Computing 3.0: </a:t>
            </a:r>
            <a:r>
              <a:rPr lang="en-US" altLang="zh-CN" sz="2800" b="0" i="1" dirty="0"/>
              <a:t>an emerging ecosystem</a:t>
            </a:r>
          </a:p>
          <a:p>
            <a:pPr lvl="1">
              <a:buFont typeface="Wingdings" pitchFamily="2" charset="2"/>
              <a:buChar char="Ø"/>
            </a:pPr>
            <a:endParaRPr lang="en-US" altLang="zh-CN" sz="2800" b="0" dirty="0">
              <a:latin typeface="华文隶书" pitchFamily="2" charset="-122"/>
              <a:ea typeface="华文隶书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Hardware &amp; product lines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Algorithmic sophistication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Cross-platform standards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Education &amp; research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Consumer applications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 dirty="0">
                <a:latin typeface="华文隶书" pitchFamily="2" charset="-122"/>
                <a:ea typeface="华文隶书" pitchFamily="2" charset="-122"/>
              </a:rPr>
              <a:t>High-level languages</a:t>
            </a:r>
            <a:endParaRPr lang="zh-CN" altLang="en-US" sz="2800" b="0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5191125"/>
            <a:ext cx="77628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031B3-D516-41E4-8F42-F27983CA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GPGPU 4.0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5A3DB-298D-49BF-B5E8-7A38977C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800" dirty="0">
                <a:latin typeface="Arial" charset="0"/>
                <a:ea typeface="宋体" charset="-122"/>
              </a:rPr>
              <a:t>GPU Computing 4.0: the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ultimate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computing</a:t>
            </a:r>
            <a:r>
              <a:rPr lang="zh-CN" altLang="en-US" sz="2800" dirty="0">
                <a:latin typeface="Arial" charset="0"/>
                <a:ea typeface="宋体" charset="-122"/>
              </a:rPr>
              <a:t>   </a:t>
            </a:r>
            <a:r>
              <a:rPr lang="en-US" altLang="zh-CN" sz="2800" dirty="0">
                <a:latin typeface="Arial" charset="0"/>
                <a:ea typeface="宋体" charset="-122"/>
              </a:rPr>
              <a:t>platform</a:t>
            </a:r>
          </a:p>
          <a:p>
            <a:pPr lvl="1">
              <a:buFont typeface="Wingdings" pitchFamily="2" charset="2"/>
              <a:buChar char="Ø"/>
            </a:pPr>
            <a:endParaRPr lang="en-US" altLang="zh-CN" sz="2800" dirty="0">
              <a:latin typeface="华文隶书" pitchFamily="2" charset="-122"/>
              <a:ea typeface="华文隶书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Core of the modern computer system in data center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Default for AI, Graphic, VR, AR, Scientific </a:t>
            </a:r>
            <a:r>
              <a:rPr lang="en-US" altLang="zh-CN" sz="2800" dirty="0" err="1">
                <a:latin typeface="华文隶书" pitchFamily="2" charset="-122"/>
                <a:ea typeface="华文隶书" pitchFamily="2" charset="-122"/>
              </a:rPr>
              <a:t>etc</a:t>
            </a:r>
            <a:endParaRPr lang="en-US" altLang="zh-CN" sz="2800" dirty="0">
              <a:latin typeface="华文隶书" pitchFamily="2" charset="-122"/>
              <a:ea typeface="华文隶书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General computing plus special optimization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Leading the technology node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Scalable, virtualized, MIG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latin typeface="华文隶书" pitchFamily="2" charset="-122"/>
                <a:ea typeface="华文隶书" pitchFamily="2" charset="-122"/>
              </a:rPr>
              <a:t>Hotspot in frontend research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7B56F-142E-4495-AB8D-44E1A85B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E5D6E-BA97-430D-BD96-595A198484C5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529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GPGPU Platforms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40748-B43B-46F3-ADA1-EAA9074092EF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8" y="1438275"/>
            <a:ext cx="80105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Fermi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31F723-A3A4-4C88-A42E-029AE6D73D06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263" y="1419225"/>
            <a:ext cx="79914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Fermi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5387CC-A00F-4165-A82D-834B8A5F210C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1247775"/>
            <a:ext cx="80200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GPU Speedup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7C220-92C9-4E5F-A5D9-40542885E66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1304925"/>
            <a:ext cx="83248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CEF2FB-061B-49A3-902F-95B8DF1CFB99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238250"/>
            <a:ext cx="79438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B30AA7-9FFD-4948-BE1E-1AEBF91B8A7A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447800"/>
            <a:ext cx="32099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矩形 5"/>
          <p:cNvSpPr>
            <a:spLocks noChangeArrowheads="1"/>
          </p:cNvSpPr>
          <p:nvPr/>
        </p:nvSpPr>
        <p:spPr bwMode="auto">
          <a:xfrm>
            <a:off x="762000" y="1620838"/>
            <a:ext cx="457200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0"/>
              <a:t>• Each Thread Blocks is divided in 32-</a:t>
            </a:r>
          </a:p>
          <a:p>
            <a:r>
              <a:rPr lang="en-US" altLang="zh-CN" b="0"/>
              <a:t>thread Warps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This is an implementation decision, not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part of the CUDA programming model</a:t>
            </a:r>
          </a:p>
          <a:p>
            <a:endParaRPr lang="en-US" altLang="zh-CN" b="0"/>
          </a:p>
          <a:p>
            <a:r>
              <a:rPr lang="en-US" altLang="zh-CN" b="0"/>
              <a:t>• Warps are scheduling units in SM</a:t>
            </a:r>
          </a:p>
          <a:p>
            <a:endParaRPr lang="en-US" altLang="zh-CN" b="0"/>
          </a:p>
          <a:p>
            <a:r>
              <a:rPr lang="en-US" altLang="zh-CN" b="0"/>
              <a:t>• If 3 blocks are assigned to an SM and</a:t>
            </a:r>
          </a:p>
          <a:p>
            <a:r>
              <a:rPr lang="en-US" altLang="zh-CN" b="0"/>
              <a:t>each Block has 256 threads, how many</a:t>
            </a:r>
          </a:p>
          <a:p>
            <a:r>
              <a:rPr lang="en-US" altLang="zh-CN" b="0"/>
              <a:t>Warps are there in an SM?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Each Block is divided into 256/32 = 8 Warps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 There are 8 * 3 = 24 Warps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 At any point in time, only one of the 24 Warps will be selected for instruction fetch and execution.</a:t>
            </a:r>
            <a:endParaRPr lang="zh-CN" altLang="en-US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B75A4-D430-4837-BDDD-5010A9CC9346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143000"/>
            <a:ext cx="30384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矩形 6"/>
          <p:cNvSpPr>
            <a:spLocks noChangeArrowheads="1"/>
          </p:cNvSpPr>
          <p:nvPr/>
        </p:nvSpPr>
        <p:spPr bwMode="auto">
          <a:xfrm>
            <a:off x="533400" y="1447800"/>
            <a:ext cx="457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0"/>
              <a:t>• SM hardware implements zero overhead Warp scheduling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Warps whose next instruction has its operands ready for consumption are eligible for execution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Eligible Warps are selected for execution on a prioritized scheduling policy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All threads in a Warp execute the same instruction when selected</a:t>
            </a:r>
          </a:p>
          <a:p>
            <a:endParaRPr lang="en-US" altLang="zh-CN" b="0"/>
          </a:p>
          <a:p>
            <a:r>
              <a:rPr lang="en-US" altLang="zh-CN" b="0"/>
              <a:t>• 4 clock cycles needed to dispatch the</a:t>
            </a:r>
          </a:p>
          <a:p>
            <a:r>
              <a:rPr lang="en-US" altLang="zh-CN" b="0"/>
              <a:t>same instruction for all threads in a</a:t>
            </a:r>
          </a:p>
          <a:p>
            <a:r>
              <a:rPr lang="en-US" altLang="zh-CN" b="0"/>
              <a:t>Warp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If one global memory access is needed for every 4 instructions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0">
                <a:latin typeface="华文隶书" pitchFamily="2" charset="-122"/>
                <a:ea typeface="华文隶书" pitchFamily="2" charset="-122"/>
              </a:rPr>
              <a:t>A minimal of 13 Warps are needed to fully tolerate 200-cycle memory latency</a:t>
            </a:r>
            <a:endParaRPr lang="zh-CN" altLang="en-US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748DED-F685-42A4-B1FC-F85FD94DE142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pic>
        <p:nvPicPr>
          <p:cNvPr id="5734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" y="1285875"/>
            <a:ext cx="89725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矩形 6"/>
          <p:cNvSpPr>
            <a:spLocks noChangeArrowheads="1"/>
          </p:cNvSpPr>
          <p:nvPr/>
        </p:nvSpPr>
        <p:spPr bwMode="auto">
          <a:xfrm>
            <a:off x="457200" y="3125788"/>
            <a:ext cx="8382000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0"/>
              <a:t>• All register operands of all instructions in the Instruction Buffer are scoreboarded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Instruction becomes ready after the needed values are deposited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Prevents hazards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Cleared instructions are eligible for issue</a:t>
            </a:r>
          </a:p>
          <a:p>
            <a:endParaRPr lang="en-US" altLang="zh-CN" b="0"/>
          </a:p>
          <a:p>
            <a:r>
              <a:rPr lang="en-US" altLang="zh-CN" b="0"/>
              <a:t>• Decoupled Memory/Processor pipelines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Any thread can continue to issue instructions until scoreboarding prevents issue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Allows Memory/Processor ops to proceed in shadow of other waiting Memory/Processor ops</a:t>
            </a:r>
            <a:endParaRPr lang="zh-CN" altLang="en-US" sz="20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1736A-0C9F-4926-A126-FE34399B6B70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19200"/>
            <a:ext cx="29035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矩形 5"/>
          <p:cNvSpPr>
            <a:spLocks noChangeArrowheads="1"/>
          </p:cNvSpPr>
          <p:nvPr/>
        </p:nvSpPr>
        <p:spPr bwMode="auto">
          <a:xfrm>
            <a:off x="1066800" y="1828800"/>
            <a:ext cx="45720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0"/>
              <a:t>• Register File (RF)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32 KB (8K entries) for each SM </a:t>
            </a:r>
          </a:p>
          <a:p>
            <a:endParaRPr lang="en-US" altLang="zh-CN" sz="2400" b="0"/>
          </a:p>
          <a:p>
            <a:pPr>
              <a:buFont typeface="Arial" charset="0"/>
              <a:buChar char="•"/>
            </a:pPr>
            <a:r>
              <a:rPr lang="en-US" altLang="zh-CN" sz="2400" b="0"/>
              <a:t> Single read/write port, heavily banked</a:t>
            </a:r>
          </a:p>
          <a:p>
            <a:endParaRPr lang="en-US" altLang="zh-CN" sz="2400" b="0"/>
          </a:p>
          <a:p>
            <a:r>
              <a:rPr lang="en-US" altLang="zh-CN" sz="2400" b="0"/>
              <a:t>• TEX pipe can also read/write RF</a:t>
            </a:r>
          </a:p>
          <a:p>
            <a:endParaRPr lang="en-US" altLang="zh-CN" sz="2400" b="0"/>
          </a:p>
          <a:p>
            <a:r>
              <a:rPr lang="en-US" altLang="zh-CN" sz="2400" b="0"/>
              <a:t>• Load/Store pipe can also read/write RF</a:t>
            </a:r>
            <a:endParaRPr lang="zh-CN" altLang="en-US" sz="2400" b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F8205A-AC06-46DA-B9B6-B4D9043ABFDF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219200"/>
            <a:ext cx="341947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57200" y="1219200"/>
            <a:ext cx="4572000" cy="5200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l"/>
              <a:defRPr/>
            </a:pPr>
            <a:endParaRPr lang="en-US" altLang="zh-CN" sz="2000" b="0" dirty="0">
              <a:latin typeface="+mn-lt"/>
              <a:ea typeface="宋体" pitchFamily="2" charset="-122"/>
              <a:cs typeface="Arial" charset="0"/>
            </a:endParaRP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zh-CN" sz="2400" b="0" dirty="0">
                <a:latin typeface="+mn-lt"/>
                <a:ea typeface="华文隶书" pitchFamily="2" charset="-122"/>
                <a:cs typeface="Arial" charset="0"/>
              </a:rPr>
              <a:t>This is an implementation decision, not part of CUDA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zh-CN" sz="2400" b="0" dirty="0">
                <a:latin typeface="+mn-lt"/>
                <a:ea typeface="华文隶书" pitchFamily="2" charset="-122"/>
                <a:cs typeface="Arial" charset="0"/>
              </a:rPr>
              <a:t>Registers are dynamically partitioned across all blocks/warps assigned to the SM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zh-CN" sz="2400" b="0" dirty="0">
                <a:latin typeface="+mn-lt"/>
                <a:ea typeface="华文隶书" pitchFamily="2" charset="-122"/>
                <a:cs typeface="Arial" charset="0"/>
              </a:rPr>
              <a:t>Once assigned to a block, the register is NOT accessible by threads in other warps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zh-CN" sz="2400" b="0" dirty="0">
                <a:latin typeface="+mn-lt"/>
                <a:ea typeface="华文隶书" pitchFamily="2" charset="-122"/>
                <a:cs typeface="Arial" charset="0"/>
              </a:rPr>
              <a:t>Each thread in the same block only access registers assigned to itself</a:t>
            </a:r>
            <a:endParaRPr lang="zh-CN" altLang="en-US" sz="2400" b="0" dirty="0">
              <a:latin typeface="+mn-lt"/>
              <a:ea typeface="华文隶书" pitchFamily="2" charset="-122"/>
              <a:cs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46C4DB-61CC-4253-9CA2-E3442711200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371600"/>
            <a:ext cx="23288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矩形 6"/>
          <p:cNvSpPr>
            <a:spLocks noChangeArrowheads="1"/>
          </p:cNvSpPr>
          <p:nvPr/>
        </p:nvSpPr>
        <p:spPr bwMode="auto">
          <a:xfrm>
            <a:off x="1143000" y="1752600"/>
            <a:ext cx="45720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0"/>
              <a:t>• Each SM has 16 KB of Shared Memory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16 banks of 32bit words</a:t>
            </a:r>
          </a:p>
          <a:p>
            <a:endParaRPr lang="en-US" altLang="zh-CN" sz="2000" b="0"/>
          </a:p>
          <a:p>
            <a:r>
              <a:rPr lang="en-US" altLang="zh-CN" sz="2000" b="0"/>
              <a:t>• CUDA uses Shared Memory as shared storage visible to all threads in a thread block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read and write access</a:t>
            </a:r>
          </a:p>
          <a:p>
            <a:endParaRPr lang="en-US" altLang="zh-CN" sz="2000" b="0"/>
          </a:p>
          <a:p>
            <a:r>
              <a:rPr lang="en-US" altLang="zh-CN" sz="2000" b="0"/>
              <a:t>• Not used explicitly for pixel shader</a:t>
            </a:r>
          </a:p>
          <a:p>
            <a:r>
              <a:rPr lang="en-US" altLang="zh-CN" sz="2000" b="0"/>
              <a:t>programs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we dislike pixels talking to each other</a:t>
            </a:r>
            <a:endParaRPr lang="zh-CN" altLang="en-US" sz="20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SM Architecture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ECD9D-4051-4FEF-9F11-999FB5A266F0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447800"/>
            <a:ext cx="2493963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矩形 5"/>
          <p:cNvSpPr>
            <a:spLocks noChangeArrowheads="1"/>
          </p:cNvSpPr>
          <p:nvPr/>
        </p:nvSpPr>
        <p:spPr bwMode="auto">
          <a:xfrm>
            <a:off x="762000" y="1752600"/>
            <a:ext cx="4572000" cy="409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0"/>
              <a:t>• Immediate address constants/cache</a:t>
            </a:r>
          </a:p>
          <a:p>
            <a:endParaRPr lang="en-US" altLang="zh-CN" sz="2000" b="0"/>
          </a:p>
          <a:p>
            <a:r>
              <a:rPr lang="en-US" altLang="zh-CN" sz="2000" b="0"/>
              <a:t>• Indexed address constants/cache</a:t>
            </a:r>
          </a:p>
          <a:p>
            <a:endParaRPr lang="en-US" altLang="zh-CN" sz="2000" b="0"/>
          </a:p>
          <a:p>
            <a:r>
              <a:rPr lang="en-US" altLang="zh-CN" sz="2000" b="0"/>
              <a:t>• Constants stored in DRAM, and cached on chip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1 L1 per SM</a:t>
            </a:r>
          </a:p>
          <a:p>
            <a:endParaRPr lang="en-US" altLang="zh-CN" sz="2000" b="0"/>
          </a:p>
          <a:p>
            <a:r>
              <a:rPr lang="en-US" altLang="zh-CN" sz="2000" b="0"/>
              <a:t>• A constant value can be broadcast to all threads in a Warp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b="0">
                <a:latin typeface="华文隶书" pitchFamily="2" charset="-122"/>
                <a:ea typeface="华文隶书" pitchFamily="2" charset="-122"/>
              </a:rPr>
              <a:t> Extremely efficient way of accessing a value that is common for all threads in a block!</a:t>
            </a:r>
            <a:endParaRPr lang="zh-CN" altLang="en-US" sz="20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Bank Conflict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9D4A77-679D-44AD-B163-8486C635C4A6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62468" name="矩形 8"/>
          <p:cNvSpPr>
            <a:spLocks noChangeArrowheads="1"/>
          </p:cNvSpPr>
          <p:nvPr/>
        </p:nvSpPr>
        <p:spPr bwMode="auto">
          <a:xfrm>
            <a:off x="685800" y="1354138"/>
            <a:ext cx="7772400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• Shared memory is as fast as registers if there are no bank conflicts</a:t>
            </a:r>
          </a:p>
          <a:p>
            <a:endParaRPr lang="en-US" altLang="zh-CN" sz="2000"/>
          </a:p>
          <a:p>
            <a:r>
              <a:rPr lang="en-US" altLang="zh-CN" sz="2000"/>
              <a:t>• The fast case: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If all threads access different banks, there is no bank conflict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If all threads access the identical address, there is no bank conflict (broadcast)</a:t>
            </a:r>
          </a:p>
          <a:p>
            <a:endParaRPr lang="en-US" altLang="zh-CN" sz="2000"/>
          </a:p>
          <a:p>
            <a:r>
              <a:rPr lang="en-US" altLang="zh-CN" sz="2000"/>
              <a:t>• The slow case: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Bank Conflict: multiple threads access the same bank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Must serialize the accesses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400" b="0">
                <a:latin typeface="华文隶书" pitchFamily="2" charset="-122"/>
                <a:ea typeface="华文隶书" pitchFamily="2" charset="-122"/>
              </a:rPr>
              <a:t>Cost = max # of simultaneous accesses to a single bank</a:t>
            </a:r>
            <a:endParaRPr lang="zh-CN" altLang="en-US" sz="24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Bank Conflict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16A40-F1B3-4CDD-9F5C-1BE653AB993C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19200"/>
            <a:ext cx="6019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Early Graphic Hardware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11A49F-FA7C-4ACA-BE01-96B745DA529C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907131" y="3708052"/>
            <a:ext cx="4654976" cy="2290835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tIns="54000" anchorCtr="1"/>
          <a:lstStyle/>
          <a:p>
            <a:pPr>
              <a:defRPr/>
            </a:pPr>
            <a:endParaRPr lang="zh-CN" altLang="en-US" sz="2500">
              <a:solidFill>
                <a:srgbClr val="000066"/>
              </a:solidFill>
              <a:latin typeface="Times New Roman" pitchFamily="18" charset="0"/>
              <a:ea typeface="黑体" pitchFamily="2" charset="-122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07601" y="3801361"/>
            <a:ext cx="4654976" cy="2290835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tIns="54000" anchorCtr="1"/>
          <a:lstStyle/>
          <a:p>
            <a:pPr>
              <a:defRPr/>
            </a:pPr>
            <a:endParaRPr lang="zh-CN" altLang="en-US" sz="2500">
              <a:solidFill>
                <a:srgbClr val="000066"/>
              </a:solidFill>
              <a:latin typeface="Times New Roman" pitchFamily="18" charset="0"/>
              <a:ea typeface="黑体" pitchFamily="2" charset="-122"/>
              <a:cs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9350" y="127000"/>
            <a:ext cx="8318500" cy="700088"/>
          </a:xfrm>
        </p:spPr>
        <p:txBody>
          <a:bodyPr/>
          <a:lstStyle/>
          <a:p>
            <a:pPr>
              <a:defRPr/>
            </a:pPr>
            <a:r>
              <a:rPr lang="en-US" altLang="zh-CN" sz="3200" dirty="0"/>
              <a:t>CPU &amp; GPU Architecture Outline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 bwMode="auto">
          <a:xfrm>
            <a:off x="708071" y="1165130"/>
            <a:ext cx="4654976" cy="2290835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tIns="54000" anchorCtr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08071" y="3894670"/>
            <a:ext cx="4654976" cy="2290835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tIns="54000" anchorCtr="1"/>
          <a:lstStyle/>
          <a:p>
            <a:pPr>
              <a:defRPr/>
            </a:pPr>
            <a:endParaRPr lang="zh-CN" altLang="en-US" sz="2500">
              <a:solidFill>
                <a:srgbClr val="000066"/>
              </a:solidFill>
              <a:latin typeface="Times New Roman" pitchFamily="18" charset="0"/>
              <a:ea typeface="黑体" pitchFamily="2" charset="-122"/>
              <a:cs typeface="Arial" charset="0"/>
            </a:endParaRPr>
          </a:p>
        </p:txBody>
      </p:sp>
      <p:sp>
        <p:nvSpPr>
          <p:cNvPr id="64519" name="矩形 8"/>
          <p:cNvSpPr>
            <a:spLocks noChangeArrowheads="1"/>
          </p:cNvSpPr>
          <p:nvPr/>
        </p:nvSpPr>
        <p:spPr bwMode="auto">
          <a:xfrm rot="-5400000">
            <a:off x="816769" y="2078832"/>
            <a:ext cx="750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0066"/>
                </a:solidFill>
                <a:latin typeface="Candara" pitchFamily="34" charset="0"/>
                <a:ea typeface="黑体" pitchFamily="49" charset="-122"/>
              </a:rPr>
              <a:t>CPU</a:t>
            </a:r>
            <a:endParaRPr lang="zh-CN" altLang="en-US" sz="2400">
              <a:solidFill>
                <a:srgbClr val="000066"/>
              </a:solidFill>
              <a:latin typeface="Candara" pitchFamily="34" charset="0"/>
              <a:ea typeface="黑体" pitchFamily="49" charset="-122"/>
            </a:endParaRPr>
          </a:p>
        </p:txBody>
      </p:sp>
      <p:sp>
        <p:nvSpPr>
          <p:cNvPr id="64520" name="矩形 9"/>
          <p:cNvSpPr>
            <a:spLocks noChangeArrowheads="1"/>
          </p:cNvSpPr>
          <p:nvPr/>
        </p:nvSpPr>
        <p:spPr bwMode="auto">
          <a:xfrm rot="-5400000">
            <a:off x="813594" y="4837907"/>
            <a:ext cx="750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0066"/>
                </a:solidFill>
                <a:latin typeface="Candara" pitchFamily="34" charset="0"/>
                <a:ea typeface="黑体" pitchFamily="49" charset="-122"/>
              </a:rPr>
              <a:t>GPU</a:t>
            </a:r>
            <a:endParaRPr lang="zh-CN" altLang="en-US" sz="2400">
              <a:solidFill>
                <a:srgbClr val="000066"/>
              </a:solidFill>
              <a:latin typeface="Candara" pitchFamily="34" charset="0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13" y="1265238"/>
            <a:ext cx="161925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13" y="3998913"/>
            <a:ext cx="1624012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3" name="图片 4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17650" y="1262063"/>
            <a:ext cx="1900238" cy="21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4" name="图片 4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03363" y="3998913"/>
            <a:ext cx="1922462" cy="217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6505575" y="1344613"/>
            <a:ext cx="998538" cy="1863725"/>
            <a:chOff x="6506253" y="1344510"/>
            <a:chExt cx="998297" cy="1864582"/>
          </a:xfrm>
        </p:grpSpPr>
        <p:grpSp>
          <p:nvGrpSpPr>
            <p:cNvPr id="64534" name="组合 36"/>
            <p:cNvGrpSpPr>
              <a:grpSpLocks/>
            </p:cNvGrpSpPr>
            <p:nvPr/>
          </p:nvGrpSpPr>
          <p:grpSpPr bwMode="auto">
            <a:xfrm>
              <a:off x="6696025" y="1401657"/>
              <a:ext cx="808525" cy="1807435"/>
              <a:chOff x="7063756" y="1606640"/>
              <a:chExt cx="808525" cy="1807435"/>
            </a:xfrm>
          </p:grpSpPr>
          <p:sp>
            <p:nvSpPr>
              <p:cNvPr id="39" name="等腰三角形 38"/>
              <p:cNvSpPr/>
              <p:nvPr/>
            </p:nvSpPr>
            <p:spPr bwMode="auto">
              <a:xfrm rot="1433768" flipH="1">
                <a:off x="7064438" y="1606669"/>
                <a:ext cx="806256" cy="1807406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 bwMode="auto">
              <a:xfrm rot="20142252">
                <a:off x="7066025" y="1606669"/>
                <a:ext cx="806256" cy="1807406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4535" name="文本框 6"/>
            <p:cNvSpPr txBox="1">
              <a:spLocks noChangeArrowheads="1"/>
            </p:cNvSpPr>
            <p:nvPr/>
          </p:nvSpPr>
          <p:spPr bwMode="auto">
            <a:xfrm rot="1341231">
              <a:off x="6506253" y="2807126"/>
              <a:ext cx="5400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0">
                  <a:latin typeface="Candara" pitchFamily="34" charset="0"/>
                  <a:ea typeface="黑体" pitchFamily="49" charset="-122"/>
                </a:rPr>
                <a:t>L2</a:t>
              </a:r>
              <a:endParaRPr lang="zh-CN" altLang="en-US" sz="1400" b="0">
                <a:latin typeface="Candara" pitchFamily="34" charset="0"/>
                <a:ea typeface="黑体" pitchFamily="49" charset="-122"/>
              </a:endParaRPr>
            </a:p>
          </p:txBody>
        </p:sp>
        <p:grpSp>
          <p:nvGrpSpPr>
            <p:cNvPr id="12" name="组合 32"/>
            <p:cNvGrpSpPr/>
            <p:nvPr/>
          </p:nvGrpSpPr>
          <p:grpSpPr>
            <a:xfrm>
              <a:off x="6844804" y="1369125"/>
              <a:ext cx="507070" cy="1133541"/>
              <a:chOff x="7063756" y="1606640"/>
              <a:chExt cx="808525" cy="1807435"/>
            </a:xfrm>
            <a:solidFill>
              <a:schemeClr val="bg1">
                <a:lumMod val="85000"/>
              </a:schemeClr>
            </a:solidFill>
            <a:effectLst/>
          </p:grpSpPr>
          <p:sp>
            <p:nvSpPr>
              <p:cNvPr id="35" name="等腰三角形 34"/>
              <p:cNvSpPr/>
              <p:nvPr/>
            </p:nvSpPr>
            <p:spPr bwMode="auto">
              <a:xfrm rot="1433768" flipH="1">
                <a:off x="7063756" y="1606646"/>
                <a:ext cx="806375" cy="1807429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 bwMode="auto">
              <a:xfrm rot="20142252">
                <a:off x="7065906" y="1606640"/>
                <a:ext cx="806375" cy="1807429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4537" name="文本框 11"/>
            <p:cNvSpPr txBox="1">
              <a:spLocks noChangeArrowheads="1"/>
            </p:cNvSpPr>
            <p:nvPr/>
          </p:nvSpPr>
          <p:spPr bwMode="auto">
            <a:xfrm rot="1341231">
              <a:off x="6728656" y="2187374"/>
              <a:ext cx="440843" cy="2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0">
                  <a:latin typeface="Candara" pitchFamily="34" charset="0"/>
                  <a:ea typeface="黑体" pitchFamily="49" charset="-122"/>
                </a:rPr>
                <a:t>L1</a:t>
              </a:r>
              <a:endParaRPr lang="zh-CN" altLang="en-US" sz="1400" b="0">
                <a:latin typeface="Candara" pitchFamily="34" charset="0"/>
                <a:ea typeface="黑体" pitchFamily="49" charset="-122"/>
              </a:endParaRPr>
            </a:p>
          </p:txBody>
        </p:sp>
        <p:grpSp>
          <p:nvGrpSpPr>
            <p:cNvPr id="13" name="组合 28"/>
            <p:cNvGrpSpPr/>
            <p:nvPr/>
          </p:nvGrpSpPr>
          <p:grpSpPr>
            <a:xfrm>
              <a:off x="6957155" y="1344510"/>
              <a:ext cx="281827" cy="630016"/>
              <a:chOff x="7063756" y="1606640"/>
              <a:chExt cx="808525" cy="1807435"/>
            </a:xfrm>
            <a:solidFill>
              <a:schemeClr val="bg1">
                <a:lumMod val="65000"/>
              </a:schemeClr>
            </a:solidFill>
            <a:effectLst/>
          </p:grpSpPr>
          <p:sp>
            <p:nvSpPr>
              <p:cNvPr id="31" name="等腰三角形 30"/>
              <p:cNvSpPr/>
              <p:nvPr/>
            </p:nvSpPr>
            <p:spPr bwMode="auto">
              <a:xfrm rot="1433768" flipH="1">
                <a:off x="7063756" y="1606646"/>
                <a:ext cx="806375" cy="1807429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 bwMode="auto">
              <a:xfrm rot="20142252">
                <a:off x="7065906" y="1606640"/>
                <a:ext cx="806375" cy="1807429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4539" name="文本框 16"/>
            <p:cNvSpPr txBox="1">
              <a:spLocks noChangeArrowheads="1"/>
            </p:cNvSpPr>
            <p:nvPr/>
          </p:nvSpPr>
          <p:spPr bwMode="auto">
            <a:xfrm rot="1341231">
              <a:off x="6794950" y="1658979"/>
              <a:ext cx="4408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0">
                  <a:solidFill>
                    <a:schemeClr val="bg1"/>
                  </a:solidFill>
                  <a:latin typeface="Candara" pitchFamily="34" charset="0"/>
                  <a:ea typeface="黑体" pitchFamily="49" charset="-122"/>
                </a:rPr>
                <a:t>RF</a:t>
              </a:r>
              <a:endParaRPr lang="zh-CN" altLang="en-US" sz="1400" b="0">
                <a:solidFill>
                  <a:schemeClr val="bg1"/>
                </a:solidFill>
                <a:latin typeface="Candara" pitchFamily="34" charset="0"/>
                <a:ea typeface="黑体" pitchFamily="49" charset="-122"/>
              </a:endParaRPr>
            </a:p>
          </p:txBody>
        </p:sp>
      </p:grpSp>
      <p:grpSp>
        <p:nvGrpSpPr>
          <p:cNvPr id="14" name="组合 11"/>
          <p:cNvGrpSpPr>
            <a:grpSpLocks/>
          </p:cNvGrpSpPr>
          <p:nvPr/>
        </p:nvGrpSpPr>
        <p:grpSpPr bwMode="auto">
          <a:xfrm>
            <a:off x="6357938" y="4041775"/>
            <a:ext cx="1473200" cy="1957388"/>
            <a:chOff x="6358634" y="4041102"/>
            <a:chExt cx="1471864" cy="1957785"/>
          </a:xfrm>
        </p:grpSpPr>
        <p:sp>
          <p:nvSpPr>
            <p:cNvPr id="24" name="菱形 23"/>
            <p:cNvSpPr/>
            <p:nvPr/>
          </p:nvSpPr>
          <p:spPr bwMode="auto">
            <a:xfrm>
              <a:off x="6358634" y="4041102"/>
              <a:ext cx="1471864" cy="633541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54000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500" b="1" kern="120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ea typeface="黑体" pitchFamily="2" charset="-122"/>
              </a:endParaRPr>
            </a:p>
          </p:txBody>
        </p:sp>
        <p:grpSp>
          <p:nvGrpSpPr>
            <p:cNvPr id="15" name="组合 24"/>
            <p:cNvGrpSpPr/>
            <p:nvPr/>
          </p:nvGrpSpPr>
          <p:grpSpPr>
            <a:xfrm>
              <a:off x="6701883" y="4166201"/>
              <a:ext cx="785691" cy="1807429"/>
              <a:chOff x="7115793" y="4253476"/>
              <a:chExt cx="785691" cy="1807429"/>
            </a:xfrm>
            <a:solidFill>
              <a:schemeClr val="bg1">
                <a:lumMod val="65000"/>
              </a:schemeClr>
            </a:solidFill>
          </p:grpSpPr>
          <p:sp>
            <p:nvSpPr>
              <p:cNvPr id="27" name="等腰三角形 55"/>
              <p:cNvSpPr/>
              <p:nvPr/>
            </p:nvSpPr>
            <p:spPr bwMode="auto">
              <a:xfrm rot="9366232">
                <a:off x="7115793" y="4253476"/>
                <a:ext cx="542389" cy="1807429"/>
              </a:xfrm>
              <a:custGeom>
                <a:avLst/>
                <a:gdLst>
                  <a:gd name="connsiteX0" fmla="*/ 0 w 806375"/>
                  <a:gd name="connsiteY0" fmla="*/ 1807429 h 1807429"/>
                  <a:gd name="connsiteX1" fmla="*/ 806375 w 806375"/>
                  <a:gd name="connsiteY1" fmla="*/ 0 h 1807429"/>
                  <a:gd name="connsiteX2" fmla="*/ 806375 w 806375"/>
                  <a:gd name="connsiteY2" fmla="*/ 1807429 h 1807429"/>
                  <a:gd name="connsiteX3" fmla="*/ 0 w 806375"/>
                  <a:gd name="connsiteY3" fmla="*/ 1807429 h 1807429"/>
                  <a:gd name="connsiteX0" fmla="*/ 0 w 568441"/>
                  <a:gd name="connsiteY0" fmla="*/ 1270403 h 1807429"/>
                  <a:gd name="connsiteX1" fmla="*/ 568441 w 568441"/>
                  <a:gd name="connsiteY1" fmla="*/ 0 h 1807429"/>
                  <a:gd name="connsiteX2" fmla="*/ 568441 w 568441"/>
                  <a:gd name="connsiteY2" fmla="*/ 1807429 h 1807429"/>
                  <a:gd name="connsiteX3" fmla="*/ 0 w 568441"/>
                  <a:gd name="connsiteY3" fmla="*/ 1270403 h 1807429"/>
                  <a:gd name="connsiteX0" fmla="*/ 0 w 527946"/>
                  <a:gd name="connsiteY0" fmla="*/ 1163328 h 1807429"/>
                  <a:gd name="connsiteX1" fmla="*/ 527946 w 527946"/>
                  <a:gd name="connsiteY1" fmla="*/ 0 h 1807429"/>
                  <a:gd name="connsiteX2" fmla="*/ 527946 w 527946"/>
                  <a:gd name="connsiteY2" fmla="*/ 1807429 h 1807429"/>
                  <a:gd name="connsiteX3" fmla="*/ 0 w 527946"/>
                  <a:gd name="connsiteY3" fmla="*/ 1163328 h 1807429"/>
                  <a:gd name="connsiteX0" fmla="*/ 0 w 539521"/>
                  <a:gd name="connsiteY0" fmla="*/ 1189454 h 1807429"/>
                  <a:gd name="connsiteX1" fmla="*/ 539521 w 539521"/>
                  <a:gd name="connsiteY1" fmla="*/ 0 h 1807429"/>
                  <a:gd name="connsiteX2" fmla="*/ 539521 w 539521"/>
                  <a:gd name="connsiteY2" fmla="*/ 1807429 h 1807429"/>
                  <a:gd name="connsiteX3" fmla="*/ 0 w 539521"/>
                  <a:gd name="connsiteY3" fmla="*/ 1189454 h 1807429"/>
                  <a:gd name="connsiteX0" fmla="*/ 0 w 534377"/>
                  <a:gd name="connsiteY0" fmla="*/ 1177843 h 1807429"/>
                  <a:gd name="connsiteX1" fmla="*/ 534377 w 534377"/>
                  <a:gd name="connsiteY1" fmla="*/ 0 h 1807429"/>
                  <a:gd name="connsiteX2" fmla="*/ 534377 w 534377"/>
                  <a:gd name="connsiteY2" fmla="*/ 1807429 h 1807429"/>
                  <a:gd name="connsiteX3" fmla="*/ 0 w 534377"/>
                  <a:gd name="connsiteY3" fmla="*/ 1177843 h 1807429"/>
                  <a:gd name="connsiteX0" fmla="*/ 0 w 538235"/>
                  <a:gd name="connsiteY0" fmla="*/ 1186552 h 1807429"/>
                  <a:gd name="connsiteX1" fmla="*/ 538235 w 538235"/>
                  <a:gd name="connsiteY1" fmla="*/ 0 h 1807429"/>
                  <a:gd name="connsiteX2" fmla="*/ 538235 w 538235"/>
                  <a:gd name="connsiteY2" fmla="*/ 1807429 h 1807429"/>
                  <a:gd name="connsiteX3" fmla="*/ 0 w 538235"/>
                  <a:gd name="connsiteY3" fmla="*/ 1186552 h 1807429"/>
                  <a:gd name="connsiteX0" fmla="*/ 0 w 539852"/>
                  <a:gd name="connsiteY0" fmla="*/ 1182363 h 1807429"/>
                  <a:gd name="connsiteX1" fmla="*/ 539852 w 539852"/>
                  <a:gd name="connsiteY1" fmla="*/ 0 h 1807429"/>
                  <a:gd name="connsiteX2" fmla="*/ 539852 w 539852"/>
                  <a:gd name="connsiteY2" fmla="*/ 1807429 h 1807429"/>
                  <a:gd name="connsiteX3" fmla="*/ 0 w 539852"/>
                  <a:gd name="connsiteY3" fmla="*/ 1182363 h 1807429"/>
                  <a:gd name="connsiteX0" fmla="*/ 0 w 544004"/>
                  <a:gd name="connsiteY0" fmla="*/ 1215249 h 1807429"/>
                  <a:gd name="connsiteX1" fmla="*/ 544004 w 544004"/>
                  <a:gd name="connsiteY1" fmla="*/ 0 h 1807429"/>
                  <a:gd name="connsiteX2" fmla="*/ 544004 w 544004"/>
                  <a:gd name="connsiteY2" fmla="*/ 1807429 h 1807429"/>
                  <a:gd name="connsiteX3" fmla="*/ 0 w 544004"/>
                  <a:gd name="connsiteY3" fmla="*/ 1215249 h 1807429"/>
                  <a:gd name="connsiteX0" fmla="*/ 0 w 542389"/>
                  <a:gd name="connsiteY0" fmla="*/ 1219438 h 1807429"/>
                  <a:gd name="connsiteX1" fmla="*/ 542389 w 542389"/>
                  <a:gd name="connsiteY1" fmla="*/ 0 h 1807429"/>
                  <a:gd name="connsiteX2" fmla="*/ 542389 w 542389"/>
                  <a:gd name="connsiteY2" fmla="*/ 1807429 h 1807429"/>
                  <a:gd name="connsiteX3" fmla="*/ 0 w 542389"/>
                  <a:gd name="connsiteY3" fmla="*/ 1219438 h 180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389" h="1807429">
                    <a:moveTo>
                      <a:pt x="0" y="1219438"/>
                    </a:moveTo>
                    <a:lnTo>
                      <a:pt x="542389" y="0"/>
                    </a:lnTo>
                    <a:lnTo>
                      <a:pt x="542389" y="1807429"/>
                    </a:lnTo>
                    <a:lnTo>
                      <a:pt x="0" y="121943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28" name="等腰三角形 55"/>
              <p:cNvSpPr/>
              <p:nvPr/>
            </p:nvSpPr>
            <p:spPr bwMode="auto">
              <a:xfrm rot="12233768" flipH="1">
                <a:off x="7359095" y="4253476"/>
                <a:ext cx="542389" cy="1807429"/>
              </a:xfrm>
              <a:custGeom>
                <a:avLst/>
                <a:gdLst>
                  <a:gd name="connsiteX0" fmla="*/ 0 w 806375"/>
                  <a:gd name="connsiteY0" fmla="*/ 1807429 h 1807429"/>
                  <a:gd name="connsiteX1" fmla="*/ 806375 w 806375"/>
                  <a:gd name="connsiteY1" fmla="*/ 0 h 1807429"/>
                  <a:gd name="connsiteX2" fmla="*/ 806375 w 806375"/>
                  <a:gd name="connsiteY2" fmla="*/ 1807429 h 1807429"/>
                  <a:gd name="connsiteX3" fmla="*/ 0 w 806375"/>
                  <a:gd name="connsiteY3" fmla="*/ 1807429 h 1807429"/>
                  <a:gd name="connsiteX0" fmla="*/ 0 w 568441"/>
                  <a:gd name="connsiteY0" fmla="*/ 1270403 h 1807429"/>
                  <a:gd name="connsiteX1" fmla="*/ 568441 w 568441"/>
                  <a:gd name="connsiteY1" fmla="*/ 0 h 1807429"/>
                  <a:gd name="connsiteX2" fmla="*/ 568441 w 568441"/>
                  <a:gd name="connsiteY2" fmla="*/ 1807429 h 1807429"/>
                  <a:gd name="connsiteX3" fmla="*/ 0 w 568441"/>
                  <a:gd name="connsiteY3" fmla="*/ 1270403 h 1807429"/>
                  <a:gd name="connsiteX0" fmla="*/ 0 w 527946"/>
                  <a:gd name="connsiteY0" fmla="*/ 1163328 h 1807429"/>
                  <a:gd name="connsiteX1" fmla="*/ 527946 w 527946"/>
                  <a:gd name="connsiteY1" fmla="*/ 0 h 1807429"/>
                  <a:gd name="connsiteX2" fmla="*/ 527946 w 527946"/>
                  <a:gd name="connsiteY2" fmla="*/ 1807429 h 1807429"/>
                  <a:gd name="connsiteX3" fmla="*/ 0 w 527946"/>
                  <a:gd name="connsiteY3" fmla="*/ 1163328 h 1807429"/>
                  <a:gd name="connsiteX0" fmla="*/ 0 w 539521"/>
                  <a:gd name="connsiteY0" fmla="*/ 1189454 h 1807429"/>
                  <a:gd name="connsiteX1" fmla="*/ 539521 w 539521"/>
                  <a:gd name="connsiteY1" fmla="*/ 0 h 1807429"/>
                  <a:gd name="connsiteX2" fmla="*/ 539521 w 539521"/>
                  <a:gd name="connsiteY2" fmla="*/ 1807429 h 1807429"/>
                  <a:gd name="connsiteX3" fmla="*/ 0 w 539521"/>
                  <a:gd name="connsiteY3" fmla="*/ 1189454 h 1807429"/>
                  <a:gd name="connsiteX0" fmla="*/ 0 w 534377"/>
                  <a:gd name="connsiteY0" fmla="*/ 1177843 h 1807429"/>
                  <a:gd name="connsiteX1" fmla="*/ 534377 w 534377"/>
                  <a:gd name="connsiteY1" fmla="*/ 0 h 1807429"/>
                  <a:gd name="connsiteX2" fmla="*/ 534377 w 534377"/>
                  <a:gd name="connsiteY2" fmla="*/ 1807429 h 1807429"/>
                  <a:gd name="connsiteX3" fmla="*/ 0 w 534377"/>
                  <a:gd name="connsiteY3" fmla="*/ 1177843 h 1807429"/>
                  <a:gd name="connsiteX0" fmla="*/ 0 w 538235"/>
                  <a:gd name="connsiteY0" fmla="*/ 1186552 h 1807429"/>
                  <a:gd name="connsiteX1" fmla="*/ 538235 w 538235"/>
                  <a:gd name="connsiteY1" fmla="*/ 0 h 1807429"/>
                  <a:gd name="connsiteX2" fmla="*/ 538235 w 538235"/>
                  <a:gd name="connsiteY2" fmla="*/ 1807429 h 1807429"/>
                  <a:gd name="connsiteX3" fmla="*/ 0 w 538235"/>
                  <a:gd name="connsiteY3" fmla="*/ 1186552 h 1807429"/>
                  <a:gd name="connsiteX0" fmla="*/ 0 w 539852"/>
                  <a:gd name="connsiteY0" fmla="*/ 1182363 h 1807429"/>
                  <a:gd name="connsiteX1" fmla="*/ 539852 w 539852"/>
                  <a:gd name="connsiteY1" fmla="*/ 0 h 1807429"/>
                  <a:gd name="connsiteX2" fmla="*/ 539852 w 539852"/>
                  <a:gd name="connsiteY2" fmla="*/ 1807429 h 1807429"/>
                  <a:gd name="connsiteX3" fmla="*/ 0 w 539852"/>
                  <a:gd name="connsiteY3" fmla="*/ 1182363 h 1807429"/>
                  <a:gd name="connsiteX0" fmla="*/ 0 w 544004"/>
                  <a:gd name="connsiteY0" fmla="*/ 1215249 h 1807429"/>
                  <a:gd name="connsiteX1" fmla="*/ 544004 w 544004"/>
                  <a:gd name="connsiteY1" fmla="*/ 0 h 1807429"/>
                  <a:gd name="connsiteX2" fmla="*/ 544004 w 544004"/>
                  <a:gd name="connsiteY2" fmla="*/ 1807429 h 1807429"/>
                  <a:gd name="connsiteX3" fmla="*/ 0 w 544004"/>
                  <a:gd name="connsiteY3" fmla="*/ 1215249 h 1807429"/>
                  <a:gd name="connsiteX0" fmla="*/ 0 w 542389"/>
                  <a:gd name="connsiteY0" fmla="*/ 1219438 h 1807429"/>
                  <a:gd name="connsiteX1" fmla="*/ 542389 w 542389"/>
                  <a:gd name="connsiteY1" fmla="*/ 0 h 1807429"/>
                  <a:gd name="connsiteX2" fmla="*/ 542389 w 542389"/>
                  <a:gd name="connsiteY2" fmla="*/ 1807429 h 1807429"/>
                  <a:gd name="connsiteX3" fmla="*/ 0 w 542389"/>
                  <a:gd name="connsiteY3" fmla="*/ 1219438 h 180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389" h="1807429">
                    <a:moveTo>
                      <a:pt x="0" y="1219438"/>
                    </a:moveTo>
                    <a:lnTo>
                      <a:pt x="542389" y="0"/>
                    </a:lnTo>
                    <a:lnTo>
                      <a:pt x="542389" y="1807429"/>
                    </a:lnTo>
                    <a:lnTo>
                      <a:pt x="0" y="121943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4529" name="文本框 22"/>
            <p:cNvSpPr txBox="1">
              <a:spLocks noChangeArrowheads="1"/>
            </p:cNvSpPr>
            <p:nvPr/>
          </p:nvSpPr>
          <p:spPr bwMode="auto">
            <a:xfrm rot="-863522">
              <a:off x="7170722" y="4668512"/>
              <a:ext cx="5400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0">
                  <a:solidFill>
                    <a:schemeClr val="bg1"/>
                  </a:solidFill>
                  <a:latin typeface="Candara" pitchFamily="34" charset="0"/>
                  <a:ea typeface="黑体" pitchFamily="49" charset="-122"/>
                </a:rPr>
                <a:t>RF</a:t>
              </a:r>
              <a:endParaRPr lang="zh-CN" altLang="en-US" sz="1400" b="0">
                <a:solidFill>
                  <a:schemeClr val="bg1"/>
                </a:solidFill>
                <a:latin typeface="Candara" pitchFamily="34" charset="0"/>
                <a:ea typeface="黑体" pitchFamily="49" charset="-122"/>
              </a:endParaRPr>
            </a:p>
          </p:txBody>
        </p:sp>
        <p:grpSp>
          <p:nvGrpSpPr>
            <p:cNvPr id="64530" name="组合 19"/>
            <p:cNvGrpSpPr>
              <a:grpSpLocks/>
            </p:cNvGrpSpPr>
            <p:nvPr/>
          </p:nvGrpSpPr>
          <p:grpSpPr bwMode="auto">
            <a:xfrm>
              <a:off x="6856376" y="4902966"/>
              <a:ext cx="476399" cy="1095921"/>
              <a:chOff x="7115793" y="4253476"/>
              <a:chExt cx="785691" cy="1807429"/>
            </a:xfrm>
          </p:grpSpPr>
          <p:sp>
            <p:nvSpPr>
              <p:cNvPr id="22" name="等腰三角形 55"/>
              <p:cNvSpPr/>
              <p:nvPr/>
            </p:nvSpPr>
            <p:spPr bwMode="auto">
              <a:xfrm rot="9366232">
                <a:off x="7116256" y="4254010"/>
                <a:ext cx="541465" cy="1806895"/>
              </a:xfrm>
              <a:custGeom>
                <a:avLst/>
                <a:gdLst>
                  <a:gd name="connsiteX0" fmla="*/ 0 w 806375"/>
                  <a:gd name="connsiteY0" fmla="*/ 1807429 h 1807429"/>
                  <a:gd name="connsiteX1" fmla="*/ 806375 w 806375"/>
                  <a:gd name="connsiteY1" fmla="*/ 0 h 1807429"/>
                  <a:gd name="connsiteX2" fmla="*/ 806375 w 806375"/>
                  <a:gd name="connsiteY2" fmla="*/ 1807429 h 1807429"/>
                  <a:gd name="connsiteX3" fmla="*/ 0 w 806375"/>
                  <a:gd name="connsiteY3" fmla="*/ 1807429 h 1807429"/>
                  <a:gd name="connsiteX0" fmla="*/ 0 w 568441"/>
                  <a:gd name="connsiteY0" fmla="*/ 1270403 h 1807429"/>
                  <a:gd name="connsiteX1" fmla="*/ 568441 w 568441"/>
                  <a:gd name="connsiteY1" fmla="*/ 0 h 1807429"/>
                  <a:gd name="connsiteX2" fmla="*/ 568441 w 568441"/>
                  <a:gd name="connsiteY2" fmla="*/ 1807429 h 1807429"/>
                  <a:gd name="connsiteX3" fmla="*/ 0 w 568441"/>
                  <a:gd name="connsiteY3" fmla="*/ 1270403 h 1807429"/>
                  <a:gd name="connsiteX0" fmla="*/ 0 w 527946"/>
                  <a:gd name="connsiteY0" fmla="*/ 1163328 h 1807429"/>
                  <a:gd name="connsiteX1" fmla="*/ 527946 w 527946"/>
                  <a:gd name="connsiteY1" fmla="*/ 0 h 1807429"/>
                  <a:gd name="connsiteX2" fmla="*/ 527946 w 527946"/>
                  <a:gd name="connsiteY2" fmla="*/ 1807429 h 1807429"/>
                  <a:gd name="connsiteX3" fmla="*/ 0 w 527946"/>
                  <a:gd name="connsiteY3" fmla="*/ 1163328 h 1807429"/>
                  <a:gd name="connsiteX0" fmla="*/ 0 w 539521"/>
                  <a:gd name="connsiteY0" fmla="*/ 1189454 h 1807429"/>
                  <a:gd name="connsiteX1" fmla="*/ 539521 w 539521"/>
                  <a:gd name="connsiteY1" fmla="*/ 0 h 1807429"/>
                  <a:gd name="connsiteX2" fmla="*/ 539521 w 539521"/>
                  <a:gd name="connsiteY2" fmla="*/ 1807429 h 1807429"/>
                  <a:gd name="connsiteX3" fmla="*/ 0 w 539521"/>
                  <a:gd name="connsiteY3" fmla="*/ 1189454 h 1807429"/>
                  <a:gd name="connsiteX0" fmla="*/ 0 w 534377"/>
                  <a:gd name="connsiteY0" fmla="*/ 1177843 h 1807429"/>
                  <a:gd name="connsiteX1" fmla="*/ 534377 w 534377"/>
                  <a:gd name="connsiteY1" fmla="*/ 0 h 1807429"/>
                  <a:gd name="connsiteX2" fmla="*/ 534377 w 534377"/>
                  <a:gd name="connsiteY2" fmla="*/ 1807429 h 1807429"/>
                  <a:gd name="connsiteX3" fmla="*/ 0 w 534377"/>
                  <a:gd name="connsiteY3" fmla="*/ 1177843 h 1807429"/>
                  <a:gd name="connsiteX0" fmla="*/ 0 w 538235"/>
                  <a:gd name="connsiteY0" fmla="*/ 1186552 h 1807429"/>
                  <a:gd name="connsiteX1" fmla="*/ 538235 w 538235"/>
                  <a:gd name="connsiteY1" fmla="*/ 0 h 1807429"/>
                  <a:gd name="connsiteX2" fmla="*/ 538235 w 538235"/>
                  <a:gd name="connsiteY2" fmla="*/ 1807429 h 1807429"/>
                  <a:gd name="connsiteX3" fmla="*/ 0 w 538235"/>
                  <a:gd name="connsiteY3" fmla="*/ 1186552 h 1807429"/>
                  <a:gd name="connsiteX0" fmla="*/ 0 w 539852"/>
                  <a:gd name="connsiteY0" fmla="*/ 1182363 h 1807429"/>
                  <a:gd name="connsiteX1" fmla="*/ 539852 w 539852"/>
                  <a:gd name="connsiteY1" fmla="*/ 0 h 1807429"/>
                  <a:gd name="connsiteX2" fmla="*/ 539852 w 539852"/>
                  <a:gd name="connsiteY2" fmla="*/ 1807429 h 1807429"/>
                  <a:gd name="connsiteX3" fmla="*/ 0 w 539852"/>
                  <a:gd name="connsiteY3" fmla="*/ 1182363 h 1807429"/>
                  <a:gd name="connsiteX0" fmla="*/ 0 w 544004"/>
                  <a:gd name="connsiteY0" fmla="*/ 1215249 h 1807429"/>
                  <a:gd name="connsiteX1" fmla="*/ 544004 w 544004"/>
                  <a:gd name="connsiteY1" fmla="*/ 0 h 1807429"/>
                  <a:gd name="connsiteX2" fmla="*/ 544004 w 544004"/>
                  <a:gd name="connsiteY2" fmla="*/ 1807429 h 1807429"/>
                  <a:gd name="connsiteX3" fmla="*/ 0 w 544004"/>
                  <a:gd name="connsiteY3" fmla="*/ 1215249 h 1807429"/>
                  <a:gd name="connsiteX0" fmla="*/ 0 w 542389"/>
                  <a:gd name="connsiteY0" fmla="*/ 1219438 h 1807429"/>
                  <a:gd name="connsiteX1" fmla="*/ 542389 w 542389"/>
                  <a:gd name="connsiteY1" fmla="*/ 0 h 1807429"/>
                  <a:gd name="connsiteX2" fmla="*/ 542389 w 542389"/>
                  <a:gd name="connsiteY2" fmla="*/ 1807429 h 1807429"/>
                  <a:gd name="connsiteX3" fmla="*/ 0 w 542389"/>
                  <a:gd name="connsiteY3" fmla="*/ 1219438 h 180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389" h="1807429">
                    <a:moveTo>
                      <a:pt x="0" y="1219438"/>
                    </a:moveTo>
                    <a:lnTo>
                      <a:pt x="542389" y="0"/>
                    </a:lnTo>
                    <a:lnTo>
                      <a:pt x="542389" y="1807429"/>
                    </a:lnTo>
                    <a:lnTo>
                      <a:pt x="0" y="12194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  <p:sp>
            <p:nvSpPr>
              <p:cNvPr id="23" name="等腰三角形 55"/>
              <p:cNvSpPr/>
              <p:nvPr/>
            </p:nvSpPr>
            <p:spPr bwMode="auto">
              <a:xfrm rot="12233768" flipH="1">
                <a:off x="7359523" y="4254010"/>
                <a:ext cx="541467" cy="1806895"/>
              </a:xfrm>
              <a:custGeom>
                <a:avLst/>
                <a:gdLst>
                  <a:gd name="connsiteX0" fmla="*/ 0 w 806375"/>
                  <a:gd name="connsiteY0" fmla="*/ 1807429 h 1807429"/>
                  <a:gd name="connsiteX1" fmla="*/ 806375 w 806375"/>
                  <a:gd name="connsiteY1" fmla="*/ 0 h 1807429"/>
                  <a:gd name="connsiteX2" fmla="*/ 806375 w 806375"/>
                  <a:gd name="connsiteY2" fmla="*/ 1807429 h 1807429"/>
                  <a:gd name="connsiteX3" fmla="*/ 0 w 806375"/>
                  <a:gd name="connsiteY3" fmla="*/ 1807429 h 1807429"/>
                  <a:gd name="connsiteX0" fmla="*/ 0 w 568441"/>
                  <a:gd name="connsiteY0" fmla="*/ 1270403 h 1807429"/>
                  <a:gd name="connsiteX1" fmla="*/ 568441 w 568441"/>
                  <a:gd name="connsiteY1" fmla="*/ 0 h 1807429"/>
                  <a:gd name="connsiteX2" fmla="*/ 568441 w 568441"/>
                  <a:gd name="connsiteY2" fmla="*/ 1807429 h 1807429"/>
                  <a:gd name="connsiteX3" fmla="*/ 0 w 568441"/>
                  <a:gd name="connsiteY3" fmla="*/ 1270403 h 1807429"/>
                  <a:gd name="connsiteX0" fmla="*/ 0 w 527946"/>
                  <a:gd name="connsiteY0" fmla="*/ 1163328 h 1807429"/>
                  <a:gd name="connsiteX1" fmla="*/ 527946 w 527946"/>
                  <a:gd name="connsiteY1" fmla="*/ 0 h 1807429"/>
                  <a:gd name="connsiteX2" fmla="*/ 527946 w 527946"/>
                  <a:gd name="connsiteY2" fmla="*/ 1807429 h 1807429"/>
                  <a:gd name="connsiteX3" fmla="*/ 0 w 527946"/>
                  <a:gd name="connsiteY3" fmla="*/ 1163328 h 1807429"/>
                  <a:gd name="connsiteX0" fmla="*/ 0 w 539521"/>
                  <a:gd name="connsiteY0" fmla="*/ 1189454 h 1807429"/>
                  <a:gd name="connsiteX1" fmla="*/ 539521 w 539521"/>
                  <a:gd name="connsiteY1" fmla="*/ 0 h 1807429"/>
                  <a:gd name="connsiteX2" fmla="*/ 539521 w 539521"/>
                  <a:gd name="connsiteY2" fmla="*/ 1807429 h 1807429"/>
                  <a:gd name="connsiteX3" fmla="*/ 0 w 539521"/>
                  <a:gd name="connsiteY3" fmla="*/ 1189454 h 1807429"/>
                  <a:gd name="connsiteX0" fmla="*/ 0 w 534377"/>
                  <a:gd name="connsiteY0" fmla="*/ 1177843 h 1807429"/>
                  <a:gd name="connsiteX1" fmla="*/ 534377 w 534377"/>
                  <a:gd name="connsiteY1" fmla="*/ 0 h 1807429"/>
                  <a:gd name="connsiteX2" fmla="*/ 534377 w 534377"/>
                  <a:gd name="connsiteY2" fmla="*/ 1807429 h 1807429"/>
                  <a:gd name="connsiteX3" fmla="*/ 0 w 534377"/>
                  <a:gd name="connsiteY3" fmla="*/ 1177843 h 1807429"/>
                  <a:gd name="connsiteX0" fmla="*/ 0 w 538235"/>
                  <a:gd name="connsiteY0" fmla="*/ 1186552 h 1807429"/>
                  <a:gd name="connsiteX1" fmla="*/ 538235 w 538235"/>
                  <a:gd name="connsiteY1" fmla="*/ 0 h 1807429"/>
                  <a:gd name="connsiteX2" fmla="*/ 538235 w 538235"/>
                  <a:gd name="connsiteY2" fmla="*/ 1807429 h 1807429"/>
                  <a:gd name="connsiteX3" fmla="*/ 0 w 538235"/>
                  <a:gd name="connsiteY3" fmla="*/ 1186552 h 1807429"/>
                  <a:gd name="connsiteX0" fmla="*/ 0 w 539852"/>
                  <a:gd name="connsiteY0" fmla="*/ 1182363 h 1807429"/>
                  <a:gd name="connsiteX1" fmla="*/ 539852 w 539852"/>
                  <a:gd name="connsiteY1" fmla="*/ 0 h 1807429"/>
                  <a:gd name="connsiteX2" fmla="*/ 539852 w 539852"/>
                  <a:gd name="connsiteY2" fmla="*/ 1807429 h 1807429"/>
                  <a:gd name="connsiteX3" fmla="*/ 0 w 539852"/>
                  <a:gd name="connsiteY3" fmla="*/ 1182363 h 1807429"/>
                  <a:gd name="connsiteX0" fmla="*/ 0 w 544004"/>
                  <a:gd name="connsiteY0" fmla="*/ 1215249 h 1807429"/>
                  <a:gd name="connsiteX1" fmla="*/ 544004 w 544004"/>
                  <a:gd name="connsiteY1" fmla="*/ 0 h 1807429"/>
                  <a:gd name="connsiteX2" fmla="*/ 544004 w 544004"/>
                  <a:gd name="connsiteY2" fmla="*/ 1807429 h 1807429"/>
                  <a:gd name="connsiteX3" fmla="*/ 0 w 544004"/>
                  <a:gd name="connsiteY3" fmla="*/ 1215249 h 1807429"/>
                  <a:gd name="connsiteX0" fmla="*/ 0 w 542389"/>
                  <a:gd name="connsiteY0" fmla="*/ 1219438 h 1807429"/>
                  <a:gd name="connsiteX1" fmla="*/ 542389 w 542389"/>
                  <a:gd name="connsiteY1" fmla="*/ 0 h 1807429"/>
                  <a:gd name="connsiteX2" fmla="*/ 542389 w 542389"/>
                  <a:gd name="connsiteY2" fmla="*/ 1807429 h 1807429"/>
                  <a:gd name="connsiteX3" fmla="*/ 0 w 542389"/>
                  <a:gd name="connsiteY3" fmla="*/ 1219438 h 180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389" h="1807429">
                    <a:moveTo>
                      <a:pt x="0" y="1219438"/>
                    </a:moveTo>
                    <a:lnTo>
                      <a:pt x="542389" y="0"/>
                    </a:lnTo>
                    <a:lnTo>
                      <a:pt x="542389" y="1807429"/>
                    </a:lnTo>
                    <a:lnTo>
                      <a:pt x="0" y="12194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54000" anchorCtr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500" b="1" kern="1200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ea typeface="黑体" pitchFamily="2" charset="-122"/>
                </a:endParaRPr>
              </a:p>
            </p:txBody>
          </p:sp>
        </p:grpSp>
        <p:sp>
          <p:nvSpPr>
            <p:cNvPr id="64531" name="文本框 28"/>
            <p:cNvSpPr txBox="1">
              <a:spLocks noChangeArrowheads="1"/>
            </p:cNvSpPr>
            <p:nvPr/>
          </p:nvSpPr>
          <p:spPr bwMode="auto">
            <a:xfrm rot="-1206395">
              <a:off x="7082227" y="5199624"/>
              <a:ext cx="5400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0">
                  <a:latin typeface="Candara" pitchFamily="34" charset="0"/>
                  <a:ea typeface="黑体" pitchFamily="49" charset="-122"/>
                </a:rPr>
                <a:t>L1</a:t>
              </a:r>
              <a:endParaRPr lang="zh-CN" altLang="en-US" sz="1400" b="0">
                <a:latin typeface="Candara" pitchFamily="34" charset="0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Final Thought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6D937-BF5F-46EF-A085-498D803F094D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grpSp>
        <p:nvGrpSpPr>
          <p:cNvPr id="65540" name="组合 8"/>
          <p:cNvGrpSpPr>
            <a:grpSpLocks/>
          </p:cNvGrpSpPr>
          <p:nvPr/>
        </p:nvGrpSpPr>
        <p:grpSpPr bwMode="auto">
          <a:xfrm>
            <a:off x="762000" y="1752600"/>
            <a:ext cx="7620000" cy="3381375"/>
            <a:chOff x="713899" y="2390775"/>
            <a:chExt cx="7667625" cy="2743200"/>
          </a:xfrm>
        </p:grpSpPr>
        <p:pic>
          <p:nvPicPr>
            <p:cNvPr id="65541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4863" y="2390775"/>
              <a:ext cx="7534275" cy="207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3899" y="4419600"/>
              <a:ext cx="766762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 Volta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3888432" cy="514569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96" y="4814905"/>
            <a:ext cx="3240366" cy="154305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214422"/>
            <a:ext cx="3143272" cy="35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514494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 Core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E5D6E-BA97-430D-BD96-595A198484C5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86949"/>
            <a:ext cx="8229600" cy="483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Early Electronic Machine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984BBF-D7D7-434B-9F2D-A418649C0D9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2048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447800"/>
            <a:ext cx="52768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Early Graphic Chip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3C76A-B1C4-4A47-A170-0F1D45F3F394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390650"/>
            <a:ext cx="76104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Graphic Pipeline 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3981B2-0960-4C65-A3E0-EF5CF6FD359F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22532" name="矩形 8"/>
          <p:cNvSpPr>
            <a:spLocks noChangeArrowheads="1"/>
          </p:cNvSpPr>
          <p:nvPr/>
        </p:nvSpPr>
        <p:spPr bwMode="auto">
          <a:xfrm>
            <a:off x="457200" y="1214438"/>
            <a:ext cx="84582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0"/>
              <a:t>• Sequence of operations to generate an image</a:t>
            </a:r>
          </a:p>
          <a:p>
            <a:r>
              <a:rPr lang="en-US" altLang="zh-CN" sz="2800" b="0"/>
              <a:t>using object-order processing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Primitives processed one-at-a-time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Software pipeline: e.g. Renderman</a:t>
            </a:r>
          </a:p>
          <a:p>
            <a:endParaRPr lang="en-US" altLang="zh-CN" sz="2800" b="0"/>
          </a:p>
          <a:p>
            <a:r>
              <a:rPr lang="en-US" altLang="zh-CN" sz="2800" b="0"/>
              <a:t>• High-quality and efficiency for large scenes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Hardware pipeline: e.g. graphics accelerators</a:t>
            </a:r>
          </a:p>
          <a:p>
            <a:endParaRPr lang="en-US" altLang="zh-CN" sz="2800" b="0"/>
          </a:p>
          <a:p>
            <a:r>
              <a:rPr lang="en-US" altLang="zh-CN" sz="2800" b="0"/>
              <a:t>• Will cover algorithms of modern hardware pipeline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But evolve drastically every few years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We will only look at triangles</a:t>
            </a:r>
            <a:endParaRPr lang="zh-CN" altLang="en-US" sz="28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0"/>
            <a:ext cx="7829550" cy="1046163"/>
          </a:xfrm>
        </p:spPr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ea typeface="Batang" pitchFamily="18" charset="-127"/>
              </a:rPr>
              <a:t>Graphic Pipeline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B2DB4A-C458-4AE0-8ADC-CAB21996586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23556" name="矩形 10"/>
          <p:cNvSpPr>
            <a:spLocks noChangeArrowheads="1"/>
          </p:cNvSpPr>
          <p:nvPr/>
        </p:nvSpPr>
        <p:spPr bwMode="auto">
          <a:xfrm>
            <a:off x="381000" y="1304925"/>
            <a:ext cx="85344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0"/>
              <a:t>• Handles only simple primitives by design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Points, lines, triangles, quads (as two triangles)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Efficient algorithm</a:t>
            </a:r>
          </a:p>
          <a:p>
            <a:endParaRPr lang="en-US" altLang="zh-CN" sz="2800" b="0"/>
          </a:p>
          <a:p>
            <a:r>
              <a:rPr lang="en-US" altLang="zh-CN" sz="2800" b="0"/>
              <a:t>• Complex primitives by tessellation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Complex curves: tessellate into line strips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Curves surfaces: tessellate into triangle meshes</a:t>
            </a:r>
          </a:p>
          <a:p>
            <a:endParaRPr lang="en-US" altLang="zh-CN" sz="2800" b="0"/>
          </a:p>
          <a:p>
            <a:r>
              <a:rPr lang="en-US" altLang="zh-CN" sz="2800" b="0"/>
              <a:t>• “pipeline” name derives from architecture design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Sequences of stages with defined input/output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b="0">
                <a:latin typeface="华文隶书" pitchFamily="2" charset="-122"/>
                <a:ea typeface="华文隶书" pitchFamily="2" charset="-122"/>
              </a:rPr>
              <a:t> Easy-to-optimize, modular design</a:t>
            </a:r>
            <a:endParaRPr lang="zh-CN" altLang="en-US" sz="2800" b="0"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_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lin ang="5400000" scaled="0"/>
        </a:gradFill>
        <a:effectLst>
          <a:outerShdw sx="1000" sy="1000" rotWithShape="0">
            <a:srgbClr val="000000"/>
          </a:outerShdw>
        </a:effectLst>
        <a:scene3d>
          <a:camera prst="isometricOffAxis2Left">
            <a:rot lat="0" lon="0" rev="0"/>
          </a:camera>
          <a:lightRig rig="threePt" dir="t">
            <a:rot lat="0" lon="0" rev="0"/>
          </a:lightRig>
        </a:scene3d>
        <a:sp3d extrusionH="430530" prstMaterial="metal">
          <a:bevelT w="13970" h="13970" prst="angle"/>
          <a:bevelB w="13970" h="13970" prst="angle"/>
          <a:extrusionClr>
            <a:srgbClr val="7030A0"/>
          </a:extrusionClr>
        </a:sp3d>
      </a:spPr>
      <a:bodyPr rtlCol="0" anchor="ctr">
        <a:flatTx/>
      </a:bodyPr>
      <a:lstStyle>
        <a:defPPr algn="ctr">
          <a:defRPr/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12700</TotalTime>
  <Words>1356</Words>
  <Application>Microsoft Office PowerPoint</Application>
  <PresentationFormat>全屏显示(4:3)</PresentationFormat>
  <Paragraphs>350</Paragraphs>
  <Slides>53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Batang</vt:lpstr>
      <vt:lpstr>黑体</vt:lpstr>
      <vt:lpstr>华文隶书</vt:lpstr>
      <vt:lpstr>微软雅黑</vt:lpstr>
      <vt:lpstr>幼圆</vt:lpstr>
      <vt:lpstr>Arial</vt:lpstr>
      <vt:lpstr>Calibri</vt:lpstr>
      <vt:lpstr>Candara</vt:lpstr>
      <vt:lpstr>Times New Roman</vt:lpstr>
      <vt:lpstr>Wingdings</vt:lpstr>
      <vt:lpstr>4_Office 主题</vt:lpstr>
      <vt:lpstr>7_Office 主题</vt:lpstr>
      <vt:lpstr>  CS433 Parallel and Distributed Computing  </vt:lpstr>
      <vt:lpstr>GPU Scaling</vt:lpstr>
      <vt:lpstr>GPU Speedup</vt:lpstr>
      <vt:lpstr>GPU Speedup</vt:lpstr>
      <vt:lpstr>Early Graphic Hardware</vt:lpstr>
      <vt:lpstr>Early Electronic Machine</vt:lpstr>
      <vt:lpstr>Early Graphic Chip</vt:lpstr>
      <vt:lpstr>Graphic Pipeline </vt:lpstr>
      <vt:lpstr>Graphic Pipeline</vt:lpstr>
      <vt:lpstr>Graphic Pipeline</vt:lpstr>
      <vt:lpstr>Pipeline Stages</vt:lpstr>
      <vt:lpstr>Pipeline Stages</vt:lpstr>
      <vt:lpstr>Vertex Processing</vt:lpstr>
      <vt:lpstr>Clipping</vt:lpstr>
      <vt:lpstr>Rasterization</vt:lpstr>
      <vt:lpstr>Anti-Aliasing</vt:lpstr>
      <vt:lpstr>Texture</vt:lpstr>
      <vt:lpstr>Gouraud Shading</vt:lpstr>
      <vt:lpstr>Phong Shading</vt:lpstr>
      <vt:lpstr>Alpha Blending</vt:lpstr>
      <vt:lpstr>Wireframe</vt:lpstr>
      <vt:lpstr>SGI Reality Engine (1997)</vt:lpstr>
      <vt:lpstr>Graphic Pipeline Characteristic</vt:lpstr>
      <vt:lpstr>Graphic Pipeline Characteristic</vt:lpstr>
      <vt:lpstr>Programmable Shader</vt:lpstr>
      <vt:lpstr>Programmable Shader</vt:lpstr>
      <vt:lpstr>Unified Shader</vt:lpstr>
      <vt:lpstr>GeForce 8</vt:lpstr>
      <vt:lpstr>GT200</vt:lpstr>
      <vt:lpstr>GPU Evolution</vt:lpstr>
      <vt:lpstr>Moore’s Law</vt:lpstr>
      <vt:lpstr>GPGPU 1.0</vt:lpstr>
      <vt:lpstr>GPU Grows Fast</vt:lpstr>
      <vt:lpstr>GPGPU 2.0</vt:lpstr>
      <vt:lpstr>GPGPU 3.0</vt:lpstr>
      <vt:lpstr>GPGPU 4.0</vt:lpstr>
      <vt:lpstr>GPGPU Platforms</vt:lpstr>
      <vt:lpstr>Fermi</vt:lpstr>
      <vt:lpstr>Fermi Architecture</vt:lpstr>
      <vt:lpstr>SM Architecture</vt:lpstr>
      <vt:lpstr>SM Architecture</vt:lpstr>
      <vt:lpstr>SM Architecture</vt:lpstr>
      <vt:lpstr>SM Architecture</vt:lpstr>
      <vt:lpstr>SM Architecture</vt:lpstr>
      <vt:lpstr>SM Architecture</vt:lpstr>
      <vt:lpstr>SM Architecture</vt:lpstr>
      <vt:lpstr>SM Architecture</vt:lpstr>
      <vt:lpstr>Bank Conflict</vt:lpstr>
      <vt:lpstr>Bank Conflict</vt:lpstr>
      <vt:lpstr>CPU &amp; GPU Architecture Outline</vt:lpstr>
      <vt:lpstr>Final Thought</vt:lpstr>
      <vt:lpstr>NVIDIA Volta</vt:lpstr>
      <vt:lpstr>Tensor Core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番茄花园</dc:creator>
  <cp:lastModifiedBy>liang-xy@cs.sjtu.edu.cn</cp:lastModifiedBy>
  <cp:revision>1676</cp:revision>
  <dcterms:created xsi:type="dcterms:W3CDTF">2009-03-12T05:07:32Z</dcterms:created>
  <dcterms:modified xsi:type="dcterms:W3CDTF">2020-09-29T11:58:20Z</dcterms:modified>
</cp:coreProperties>
</file>